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2"/>
  </p:notesMasterIdLst>
  <p:sldIdLst>
    <p:sldId id="256" r:id="rId2"/>
    <p:sldId id="258" r:id="rId3"/>
    <p:sldId id="259" r:id="rId4"/>
    <p:sldId id="257" r:id="rId5"/>
    <p:sldId id="279" r:id="rId6"/>
    <p:sldId id="260" r:id="rId7"/>
    <p:sldId id="261" r:id="rId8"/>
    <p:sldId id="262" r:id="rId9"/>
    <p:sldId id="265" r:id="rId10"/>
    <p:sldId id="267" r:id="rId11"/>
    <p:sldId id="268" r:id="rId12"/>
    <p:sldId id="269" r:id="rId13"/>
    <p:sldId id="270" r:id="rId14"/>
    <p:sldId id="271" r:id="rId15"/>
    <p:sldId id="272" r:id="rId16"/>
    <p:sldId id="273" r:id="rId17"/>
    <p:sldId id="274" r:id="rId18"/>
    <p:sldId id="275" r:id="rId19"/>
    <p:sldId id="276" r:id="rId20"/>
    <p:sldId id="27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AEB"/>
    <a:srgbClr val="045E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01"/>
    <p:restoredTop sz="94694"/>
  </p:normalViewPr>
  <p:slideViewPr>
    <p:cSldViewPr snapToGrid="0">
      <p:cViewPr varScale="1">
        <p:scale>
          <a:sx n="117" d="100"/>
          <a:sy n="117" d="100"/>
        </p:scale>
        <p:origin x="81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6D526D-F4B7-6B4E-9D8F-18C0B38D2F5F}"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9767A0-8C80-0A4F-A332-2F53D6536C16}" type="slidenum">
              <a:rPr lang="en-US" smtClean="0"/>
              <a:t>‹#›</a:t>
            </a:fld>
            <a:endParaRPr lang="en-US"/>
          </a:p>
        </p:txBody>
      </p:sp>
    </p:spTree>
    <p:extLst>
      <p:ext uri="{BB962C8B-B14F-4D97-AF65-F5344CB8AC3E}">
        <p14:creationId xmlns:p14="http://schemas.microsoft.com/office/powerpoint/2010/main" val="955320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9767A0-8C80-0A4F-A332-2F53D6536C16}" type="slidenum">
              <a:rPr lang="en-US" smtClean="0"/>
              <a:t>1</a:t>
            </a:fld>
            <a:endParaRPr lang="en-US"/>
          </a:p>
        </p:txBody>
      </p:sp>
    </p:spTree>
    <p:extLst>
      <p:ext uri="{BB962C8B-B14F-4D97-AF65-F5344CB8AC3E}">
        <p14:creationId xmlns:p14="http://schemas.microsoft.com/office/powerpoint/2010/main" val="2812162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9767A0-8C80-0A4F-A332-2F53D6536C16}" type="slidenum">
              <a:rPr lang="en-US" smtClean="0"/>
              <a:t>9</a:t>
            </a:fld>
            <a:endParaRPr lang="en-US"/>
          </a:p>
        </p:txBody>
      </p:sp>
    </p:spTree>
    <p:extLst>
      <p:ext uri="{BB962C8B-B14F-4D97-AF65-F5344CB8AC3E}">
        <p14:creationId xmlns:p14="http://schemas.microsoft.com/office/powerpoint/2010/main" val="319556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9767A0-8C80-0A4F-A332-2F53D6536C16}" type="slidenum">
              <a:rPr lang="en-US" smtClean="0"/>
              <a:t>11</a:t>
            </a:fld>
            <a:endParaRPr lang="en-US"/>
          </a:p>
        </p:txBody>
      </p:sp>
    </p:spTree>
    <p:extLst>
      <p:ext uri="{BB962C8B-B14F-4D97-AF65-F5344CB8AC3E}">
        <p14:creationId xmlns:p14="http://schemas.microsoft.com/office/powerpoint/2010/main" val="2568927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9767A0-8C80-0A4F-A332-2F53D6536C16}" type="slidenum">
              <a:rPr lang="en-US" smtClean="0"/>
              <a:t>12</a:t>
            </a:fld>
            <a:endParaRPr lang="en-US"/>
          </a:p>
        </p:txBody>
      </p:sp>
    </p:spTree>
    <p:extLst>
      <p:ext uri="{BB962C8B-B14F-4D97-AF65-F5344CB8AC3E}">
        <p14:creationId xmlns:p14="http://schemas.microsoft.com/office/powerpoint/2010/main" val="506942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9767A0-8C80-0A4F-A332-2F53D6536C16}" type="slidenum">
              <a:rPr lang="en-US" smtClean="0"/>
              <a:t>14</a:t>
            </a:fld>
            <a:endParaRPr lang="en-US"/>
          </a:p>
        </p:txBody>
      </p:sp>
    </p:spTree>
    <p:extLst>
      <p:ext uri="{BB962C8B-B14F-4D97-AF65-F5344CB8AC3E}">
        <p14:creationId xmlns:p14="http://schemas.microsoft.com/office/powerpoint/2010/main" val="4229626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9767A0-8C80-0A4F-A332-2F53D6536C16}" type="slidenum">
              <a:rPr lang="en-US" smtClean="0"/>
              <a:t>20</a:t>
            </a:fld>
            <a:endParaRPr lang="en-US"/>
          </a:p>
        </p:txBody>
      </p:sp>
    </p:spTree>
    <p:extLst>
      <p:ext uri="{BB962C8B-B14F-4D97-AF65-F5344CB8AC3E}">
        <p14:creationId xmlns:p14="http://schemas.microsoft.com/office/powerpoint/2010/main" val="3595658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07F6ED-1D7B-7147-A397-F3DF707F220B}"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934356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7F6ED-1D7B-7147-A397-F3DF707F220B}"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1313934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7F6ED-1D7B-7147-A397-F3DF707F220B}"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1206940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7F6ED-1D7B-7147-A397-F3DF707F220B}"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3390376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07F6ED-1D7B-7147-A397-F3DF707F220B}"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3425714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07F6ED-1D7B-7147-A397-F3DF707F220B}"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1338821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407F6ED-1D7B-7147-A397-F3DF707F220B}"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367618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07F6ED-1D7B-7147-A397-F3DF707F220B}"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1279746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07F6ED-1D7B-7147-A397-F3DF707F220B}"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145650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07F6ED-1D7B-7147-A397-F3DF707F220B}"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3652241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07F6ED-1D7B-7147-A397-F3DF707F220B}"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4D8E09-A052-294E-96AF-36243F1B6460}" type="slidenum">
              <a:rPr lang="en-US" smtClean="0"/>
              <a:t>‹#›</a:t>
            </a:fld>
            <a:endParaRPr lang="en-US"/>
          </a:p>
        </p:txBody>
      </p:sp>
    </p:spTree>
    <p:extLst>
      <p:ext uri="{BB962C8B-B14F-4D97-AF65-F5344CB8AC3E}">
        <p14:creationId xmlns:p14="http://schemas.microsoft.com/office/powerpoint/2010/main" val="2330388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7F6ED-1D7B-7147-A397-F3DF707F220B}"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D8E09-A052-294E-96AF-36243F1B6460}" type="slidenum">
              <a:rPr lang="en-US" smtClean="0"/>
              <a:t>‹#›</a:t>
            </a:fld>
            <a:endParaRPr lang="en-US"/>
          </a:p>
        </p:txBody>
      </p:sp>
    </p:spTree>
    <p:extLst>
      <p:ext uri="{BB962C8B-B14F-4D97-AF65-F5344CB8AC3E}">
        <p14:creationId xmlns:p14="http://schemas.microsoft.com/office/powerpoint/2010/main" val="3399233814"/>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_mmJxGgx2Z0?feature=oembed"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1.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4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logo&#10;&#10;Description automatically generated">
            <a:extLst>
              <a:ext uri="{FF2B5EF4-FFF2-40B4-BE49-F238E27FC236}">
                <a16:creationId xmlns:a16="http://schemas.microsoft.com/office/drawing/2014/main" id="{3CEAB73E-0DB0-E419-E7D8-F81B3FF7877A}"/>
              </a:ext>
            </a:extLst>
          </p:cNvPr>
          <p:cNvPicPr>
            <a:picLocks noChangeAspect="1"/>
          </p:cNvPicPr>
          <p:nvPr/>
        </p:nvPicPr>
        <p:blipFill>
          <a:blip r:embed="rId3"/>
          <a:stretch>
            <a:fillRect/>
          </a:stretch>
        </p:blipFill>
        <p:spPr>
          <a:xfrm>
            <a:off x="643467" y="907204"/>
            <a:ext cx="10905066" cy="5043592"/>
          </a:xfrm>
          <a:prstGeom prst="rect">
            <a:avLst/>
          </a:prstGeom>
        </p:spPr>
      </p:pic>
    </p:spTree>
    <p:extLst>
      <p:ext uri="{BB962C8B-B14F-4D97-AF65-F5344CB8AC3E}">
        <p14:creationId xmlns:p14="http://schemas.microsoft.com/office/powerpoint/2010/main" val="4175205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D3C4CE-EC56-7521-AC01-53A1E988D990}"/>
              </a:ext>
            </a:extLst>
          </p:cNvPr>
          <p:cNvSpPr>
            <a:spLocks noGrp="1"/>
          </p:cNvSpPr>
          <p:nvPr>
            <p:ph type="title"/>
          </p:nvPr>
        </p:nvSpPr>
        <p:spPr>
          <a:xfrm>
            <a:off x="6736501" y="2794881"/>
            <a:ext cx="4805996" cy="1297115"/>
          </a:xfrm>
        </p:spPr>
        <p:txBody>
          <a:bodyPr vert="horz" lIns="91440" tIns="45720" rIns="91440" bIns="45720" rtlCol="0" anchor="t">
            <a:normAutofit/>
          </a:bodyPr>
          <a:lstStyle/>
          <a:p>
            <a:r>
              <a:rPr lang="en-US" sz="6600" b="1" kern="1200" dirty="0">
                <a:solidFill>
                  <a:schemeClr val="tx2"/>
                </a:solidFill>
                <a:latin typeface="+mj-lt"/>
                <a:ea typeface="+mj-ea"/>
                <a:cs typeface="+mj-cs"/>
              </a:rPr>
              <a:t>Scholarships</a:t>
            </a:r>
          </a:p>
        </p:txBody>
      </p:sp>
      <p:pic>
        <p:nvPicPr>
          <p:cNvPr id="6" name="Graphic 5" descr="Books">
            <a:extLst>
              <a:ext uri="{FF2B5EF4-FFF2-40B4-BE49-F238E27FC236}">
                <a16:creationId xmlns:a16="http://schemas.microsoft.com/office/drawing/2014/main" id="{95293298-44E3-F173-A36C-7AD4C9F098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62869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Rectangle 1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87A7CA-1B15-4117-0E51-791B8FD9D31F}"/>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a:solidFill>
                  <a:srgbClr val="FFFFFF"/>
                </a:solidFill>
              </a:rPr>
              <a:t>Scholarship Categories</a:t>
            </a:r>
          </a:p>
        </p:txBody>
      </p:sp>
      <p:pic>
        <p:nvPicPr>
          <p:cNvPr id="5" name="Picture 4">
            <a:extLst>
              <a:ext uri="{FF2B5EF4-FFF2-40B4-BE49-F238E27FC236}">
                <a16:creationId xmlns:a16="http://schemas.microsoft.com/office/drawing/2014/main" id="{F09D8866-1E6A-C1EC-D35A-BB4B8C4F8A20}"/>
              </a:ext>
            </a:extLst>
          </p:cNvPr>
          <p:cNvPicPr>
            <a:picLocks noChangeAspect="1"/>
          </p:cNvPicPr>
          <p:nvPr/>
        </p:nvPicPr>
        <p:blipFill rotWithShape="1">
          <a:blip r:embed="rId3"/>
          <a:srcRect t="51982" r="5265" b="5259"/>
          <a:stretch/>
        </p:blipFill>
        <p:spPr>
          <a:xfrm>
            <a:off x="431542" y="2549303"/>
            <a:ext cx="5131088" cy="3261882"/>
          </a:xfrm>
          <a:prstGeom prst="rect">
            <a:avLst/>
          </a:prstGeom>
        </p:spPr>
      </p:pic>
      <p:pic>
        <p:nvPicPr>
          <p:cNvPr id="4" name="Picture 3">
            <a:extLst>
              <a:ext uri="{FF2B5EF4-FFF2-40B4-BE49-F238E27FC236}">
                <a16:creationId xmlns:a16="http://schemas.microsoft.com/office/drawing/2014/main" id="{5D94093D-8996-8B7E-4C37-06A97A99F4E1}"/>
              </a:ext>
            </a:extLst>
          </p:cNvPr>
          <p:cNvPicPr>
            <a:picLocks noChangeAspect="1"/>
          </p:cNvPicPr>
          <p:nvPr/>
        </p:nvPicPr>
        <p:blipFill rotWithShape="1">
          <a:blip r:embed="rId3"/>
          <a:srcRect t="15455" r="5265" b="47445"/>
          <a:stretch/>
        </p:blipFill>
        <p:spPr>
          <a:xfrm>
            <a:off x="6019983" y="2549303"/>
            <a:ext cx="5913754" cy="3261881"/>
          </a:xfrm>
          <a:prstGeom prst="rect">
            <a:avLst/>
          </a:prstGeom>
        </p:spPr>
      </p:pic>
    </p:spTree>
    <p:extLst>
      <p:ext uri="{BB962C8B-B14F-4D97-AF65-F5344CB8AC3E}">
        <p14:creationId xmlns:p14="http://schemas.microsoft.com/office/powerpoint/2010/main" val="3663610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A1BBDC-B324-65D4-7730-56828D649F9B}"/>
              </a:ext>
            </a:extLst>
          </p:cNvPr>
          <p:cNvSpPr>
            <a:spLocks noGrp="1"/>
          </p:cNvSpPr>
          <p:nvPr>
            <p:ph type="title"/>
          </p:nvPr>
        </p:nvSpPr>
        <p:spPr>
          <a:xfrm>
            <a:off x="342774" y="-58269"/>
            <a:ext cx="7810625" cy="1556870"/>
          </a:xfrm>
        </p:spPr>
        <p:txBody>
          <a:bodyPr anchor="b">
            <a:normAutofit/>
          </a:bodyPr>
          <a:lstStyle/>
          <a:p>
            <a:r>
              <a:rPr lang="en-US" sz="4800" dirty="0">
                <a:latin typeface="Arial" panose="020B0604020202020204" pitchFamily="34" charset="0"/>
                <a:cs typeface="Arial" panose="020B0604020202020204" pitchFamily="34" charset="0"/>
              </a:rPr>
              <a:t>Leadership NC Scholarship </a:t>
            </a:r>
          </a:p>
        </p:txBody>
      </p:sp>
      <p:sp>
        <p:nvSpPr>
          <p:cNvPr id="3" name="Content Placeholder 2">
            <a:extLst>
              <a:ext uri="{FF2B5EF4-FFF2-40B4-BE49-F238E27FC236}">
                <a16:creationId xmlns:a16="http://schemas.microsoft.com/office/drawing/2014/main" id="{31E80E9F-940A-473D-B99B-7D34DDA9382E}"/>
              </a:ext>
            </a:extLst>
          </p:cNvPr>
          <p:cNvSpPr>
            <a:spLocks noGrp="1"/>
          </p:cNvSpPr>
          <p:nvPr>
            <p:ph idx="1"/>
          </p:nvPr>
        </p:nvSpPr>
        <p:spPr>
          <a:xfrm>
            <a:off x="371486" y="1841197"/>
            <a:ext cx="6508915" cy="3682395"/>
          </a:xfrm>
        </p:spPr>
        <p:txBody>
          <a:bodyPr>
            <a:normAutofit fontScale="92500" lnSpcReduction="10000"/>
          </a:bodyPr>
          <a:lstStyle/>
          <a:p>
            <a:pPr marL="0" indent="0">
              <a:buNone/>
            </a:pPr>
            <a:r>
              <a:rPr lang="en-US" sz="3200" dirty="0">
                <a:latin typeface="Arial" panose="020B0604020202020204" pitchFamily="34" charset="0"/>
                <a:cs typeface="Arial" panose="020B0604020202020204" pitchFamily="34" charset="0"/>
              </a:rPr>
              <a:t>SEANC’s Emerging Leaders Council has established a scholarship program to allow one SEANC member the opportunity to participate in Leadership North Carolina (LNC), a two-year training program where participants acquire the skills necessary to take the lead. Apply by April 30.</a:t>
            </a:r>
          </a:p>
        </p:txBody>
      </p:sp>
      <p:pic>
        <p:nvPicPr>
          <p:cNvPr id="6" name="Picture 5" descr="A blue and white logo&#10;&#10;Description automatically generated">
            <a:extLst>
              <a:ext uri="{FF2B5EF4-FFF2-40B4-BE49-F238E27FC236}">
                <a16:creationId xmlns:a16="http://schemas.microsoft.com/office/drawing/2014/main" id="{FDDFE4E0-C7E9-91BD-7F7F-5F1A23537D81}"/>
              </a:ext>
            </a:extLst>
          </p:cNvPr>
          <p:cNvPicPr>
            <a:picLocks noChangeAspect="1"/>
          </p:cNvPicPr>
          <p:nvPr/>
        </p:nvPicPr>
        <p:blipFill>
          <a:blip r:embed="rId3"/>
          <a:stretch>
            <a:fillRect/>
          </a:stretch>
        </p:blipFill>
        <p:spPr>
          <a:xfrm>
            <a:off x="7679766" y="1045841"/>
            <a:ext cx="3712869" cy="1717201"/>
          </a:xfrm>
          <a:prstGeom prst="rect">
            <a:avLst/>
          </a:prstGeom>
        </p:spPr>
      </p:pic>
      <p:pic>
        <p:nvPicPr>
          <p:cNvPr id="8" name="Picture 7" descr="A logo with a map and trees&#10;&#10;Description automatically generated">
            <a:extLst>
              <a:ext uri="{FF2B5EF4-FFF2-40B4-BE49-F238E27FC236}">
                <a16:creationId xmlns:a16="http://schemas.microsoft.com/office/drawing/2014/main" id="{405ADFDC-154F-34BA-1A96-A005D51F130E}"/>
              </a:ext>
            </a:extLst>
          </p:cNvPr>
          <p:cNvPicPr>
            <a:picLocks noChangeAspect="1"/>
          </p:cNvPicPr>
          <p:nvPr/>
        </p:nvPicPr>
        <p:blipFill>
          <a:blip r:embed="rId4"/>
          <a:stretch>
            <a:fillRect/>
          </a:stretch>
        </p:blipFill>
        <p:spPr>
          <a:xfrm>
            <a:off x="8400213" y="3375824"/>
            <a:ext cx="2243263" cy="2243263"/>
          </a:xfrm>
          <a:prstGeom prst="rect">
            <a:avLst/>
          </a:prstGeom>
        </p:spPr>
      </p:pic>
      <p:sp>
        <p:nvSpPr>
          <p:cNvPr id="15" name="Rectangle 14">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66000">
                <a:srgbClr val="000000"/>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0800"/>
            <a:ext cx="8153398" cy="456772"/>
          </a:xfrm>
          <a:prstGeom prst="rect">
            <a:avLst/>
          </a:prstGeom>
          <a:gradFill>
            <a:gsLst>
              <a:gs pos="0">
                <a:srgbClr val="000000">
                  <a:alpha val="63000"/>
                </a:srgbClr>
              </a:gs>
              <a:gs pos="100000">
                <a:schemeClr val="accent1">
                  <a:lumMod val="7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8540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DA7DB13-FE8F-86FA-C6D9-F0847FD3BF03}"/>
              </a:ext>
            </a:extLst>
          </p:cNvPr>
          <p:cNvPicPr>
            <a:picLocks noGrp="1" noChangeAspect="1"/>
          </p:cNvPicPr>
          <p:nvPr>
            <p:ph idx="1"/>
          </p:nvPr>
        </p:nvPicPr>
        <p:blipFill rotWithShape="1">
          <a:blip r:embed="rId2"/>
          <a:srcRect b="7539"/>
          <a:stretch/>
        </p:blipFill>
        <p:spPr>
          <a:xfrm>
            <a:off x="457200" y="457200"/>
            <a:ext cx="11277600" cy="5943600"/>
          </a:xfrm>
          <a:prstGeom prst="rect">
            <a:avLst/>
          </a:prstGeom>
        </p:spPr>
      </p:pic>
    </p:spTree>
    <p:extLst>
      <p:ext uri="{BB962C8B-B14F-4D97-AF65-F5344CB8AC3E}">
        <p14:creationId xmlns:p14="http://schemas.microsoft.com/office/powerpoint/2010/main" val="389059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43D876-1CBB-D024-1771-A7A4BAE15D80}"/>
              </a:ext>
            </a:extLst>
          </p:cNvPr>
          <p:cNvSpPr>
            <a:spLocks noGrp="1"/>
          </p:cNvSpPr>
          <p:nvPr>
            <p:ph type="title"/>
          </p:nvPr>
        </p:nvSpPr>
        <p:spPr>
          <a:xfrm>
            <a:off x="586478" y="1683756"/>
            <a:ext cx="3115265" cy="2396359"/>
          </a:xfrm>
        </p:spPr>
        <p:txBody>
          <a:bodyPr anchor="b">
            <a:normAutofit/>
          </a:bodyPr>
          <a:lstStyle/>
          <a:p>
            <a:pPr algn="r"/>
            <a:r>
              <a:rPr lang="en-US" sz="3100" dirty="0">
                <a:solidFill>
                  <a:srgbClr val="FFFFFF"/>
                </a:solidFill>
                <a:latin typeface="Arial" panose="020B0604020202020204" pitchFamily="34" charset="0"/>
                <a:cs typeface="Arial" panose="020B0604020202020204" pitchFamily="34" charset="0"/>
              </a:rPr>
              <a:t>PUBLICATIONS AND ALERTS</a:t>
            </a:r>
          </a:p>
        </p:txBody>
      </p:sp>
      <p:pic>
        <p:nvPicPr>
          <p:cNvPr id="5" name="Content Placeholder 4">
            <a:extLst>
              <a:ext uri="{FF2B5EF4-FFF2-40B4-BE49-F238E27FC236}">
                <a16:creationId xmlns:a16="http://schemas.microsoft.com/office/drawing/2014/main" id="{408560B3-5B54-D996-7ADF-466CE43D6563}"/>
              </a:ext>
            </a:extLst>
          </p:cNvPr>
          <p:cNvPicPr>
            <a:picLocks noChangeAspect="1"/>
          </p:cNvPicPr>
          <p:nvPr/>
        </p:nvPicPr>
        <p:blipFill>
          <a:blip r:embed="rId3"/>
          <a:srcRect t="1982" b="1982"/>
          <a:stretch/>
        </p:blipFill>
        <p:spPr>
          <a:xfrm>
            <a:off x="4905051" y="1683209"/>
            <a:ext cx="2772169" cy="1264290"/>
          </a:xfrm>
          <a:prstGeom prst="rect">
            <a:avLst/>
          </a:prstGeom>
          <a:effectLst>
            <a:outerShdw blurRad="63500" sx="102000" sy="102000" algn="ctr" rotWithShape="0">
              <a:prstClr val="black">
                <a:alpha val="40000"/>
              </a:prstClr>
            </a:outerShdw>
          </a:effectLst>
        </p:spPr>
      </p:pic>
      <p:sp>
        <p:nvSpPr>
          <p:cNvPr id="7" name="Content Placeholder 2">
            <a:extLst>
              <a:ext uri="{FF2B5EF4-FFF2-40B4-BE49-F238E27FC236}">
                <a16:creationId xmlns:a16="http://schemas.microsoft.com/office/drawing/2014/main" id="{8060FF98-B886-B4B3-12F1-44C375FFB30E}"/>
              </a:ext>
            </a:extLst>
          </p:cNvPr>
          <p:cNvSpPr txBox="1">
            <a:spLocks/>
          </p:cNvSpPr>
          <p:nvPr/>
        </p:nvSpPr>
        <p:spPr>
          <a:xfrm>
            <a:off x="8013312" y="2174529"/>
            <a:ext cx="3877800" cy="3735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94360">
              <a:spcBef>
                <a:spcPts val="650"/>
              </a:spcBef>
              <a:buNone/>
            </a:pPr>
            <a:r>
              <a:rPr lang="en-US" sz="2080" kern="1200" dirty="0">
                <a:solidFill>
                  <a:schemeClr val="tx1"/>
                </a:solidFill>
                <a:latin typeface="Arial" panose="020B0604020202020204" pitchFamily="34" charset="0"/>
                <a:ea typeface="+mn-ea"/>
                <a:cs typeface="Arial" panose="020B0604020202020204" pitchFamily="34" charset="0"/>
              </a:rPr>
              <a:t>Weekly E-Newsletter</a:t>
            </a:r>
            <a:endParaRPr 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58B79E0-41CD-A735-CE54-E8B6C0AFED53}"/>
              </a:ext>
            </a:extLst>
          </p:cNvPr>
          <p:cNvPicPr>
            <a:picLocks noChangeAspect="1"/>
          </p:cNvPicPr>
          <p:nvPr/>
        </p:nvPicPr>
        <p:blipFill>
          <a:blip r:embed="rId4"/>
          <a:srcRect/>
          <a:stretch/>
        </p:blipFill>
        <p:spPr>
          <a:xfrm rot="497477">
            <a:off x="5207568" y="2697275"/>
            <a:ext cx="2352542" cy="2592363"/>
          </a:xfrm>
          <a:prstGeom prst="rect">
            <a:avLst/>
          </a:prstGeom>
        </p:spPr>
      </p:pic>
      <p:sp>
        <p:nvSpPr>
          <p:cNvPr id="9" name="Content Placeholder 2">
            <a:extLst>
              <a:ext uri="{FF2B5EF4-FFF2-40B4-BE49-F238E27FC236}">
                <a16:creationId xmlns:a16="http://schemas.microsoft.com/office/drawing/2014/main" id="{3ADF0D8A-B5B6-51E9-019E-BE11A4208BEE}"/>
              </a:ext>
            </a:extLst>
          </p:cNvPr>
          <p:cNvSpPr txBox="1">
            <a:spLocks/>
          </p:cNvSpPr>
          <p:nvPr/>
        </p:nvSpPr>
        <p:spPr>
          <a:xfrm>
            <a:off x="8013312" y="3751859"/>
            <a:ext cx="3877800" cy="3735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94360">
              <a:spcBef>
                <a:spcPts val="650"/>
              </a:spcBef>
              <a:buNone/>
            </a:pPr>
            <a:r>
              <a:rPr lang="en-US" sz="2080" kern="1200" dirty="0">
                <a:solidFill>
                  <a:schemeClr val="tx1"/>
                </a:solidFill>
                <a:latin typeface="Arial" panose="020B0604020202020204" pitchFamily="34" charset="0"/>
                <a:ea typeface="+mn-ea"/>
                <a:cs typeface="Arial" panose="020B0604020202020204" pitchFamily="34" charset="0"/>
              </a:rPr>
              <a:t>Text Alerts</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510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CD13DA-A6A9-18BE-9405-45253960E4EA}"/>
              </a:ext>
            </a:extLst>
          </p:cNvPr>
          <p:cNvSpPr>
            <a:spLocks noGrp="1"/>
          </p:cNvSpPr>
          <p:nvPr>
            <p:ph idx="1"/>
          </p:nvPr>
        </p:nvSpPr>
        <p:spPr>
          <a:xfrm>
            <a:off x="945503" y="1432630"/>
            <a:ext cx="5315189" cy="3535083"/>
          </a:xfrm>
        </p:spPr>
        <p:txBody>
          <a:bodyPr anchor="t">
            <a:noAutofit/>
          </a:bodyPr>
          <a:lstStyle/>
          <a:p>
            <a:pPr>
              <a:buBlip>
                <a:blip r:embed="rId2"/>
              </a:buBlip>
            </a:pPr>
            <a:r>
              <a:rPr lang="en-US" sz="3200" dirty="0"/>
              <a:t> State Employees organized to Raise Money for candidates who support quality public services.</a:t>
            </a:r>
          </a:p>
          <a:p>
            <a:pPr>
              <a:buBlip>
                <a:blip r:embed="rId2"/>
              </a:buBlip>
            </a:pPr>
            <a:r>
              <a:rPr lang="en-US" sz="3200" dirty="0"/>
              <a:t>91% of EMPAC-endorsed legislative candidates were elected in 2016, including Governor Roy Cooper and Treasurer Dale </a:t>
            </a:r>
            <a:r>
              <a:rPr lang="en-US" sz="3200" dirty="0" err="1"/>
              <a:t>Folwell</a:t>
            </a:r>
            <a:r>
              <a:rPr lang="en-US" sz="3200" dirty="0"/>
              <a:t>. </a:t>
            </a:r>
          </a:p>
        </p:txBody>
      </p:sp>
      <p:sp>
        <p:nvSpPr>
          <p:cNvPr id="21" name="Rectangle 2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red white and blue logo&#10;&#10;Description automatically generated">
            <a:extLst>
              <a:ext uri="{FF2B5EF4-FFF2-40B4-BE49-F238E27FC236}">
                <a16:creationId xmlns:a16="http://schemas.microsoft.com/office/drawing/2014/main" id="{15995F84-C2B7-DF23-F16F-6BA2ACE0F377}"/>
              </a:ext>
            </a:extLst>
          </p:cNvPr>
          <p:cNvPicPr>
            <a:picLocks noChangeAspect="1"/>
          </p:cNvPicPr>
          <p:nvPr/>
        </p:nvPicPr>
        <p:blipFill>
          <a:blip r:embed="rId3"/>
          <a:stretch>
            <a:fillRect/>
          </a:stretch>
        </p:blipFill>
        <p:spPr>
          <a:xfrm>
            <a:off x="7075967" y="1834079"/>
            <a:ext cx="4170530" cy="3221735"/>
          </a:xfrm>
          <a:prstGeom prst="rect">
            <a:avLst/>
          </a:prstGeom>
        </p:spPr>
      </p:pic>
    </p:spTree>
    <p:extLst>
      <p:ext uri="{BB962C8B-B14F-4D97-AF65-F5344CB8AC3E}">
        <p14:creationId xmlns:p14="http://schemas.microsoft.com/office/powerpoint/2010/main" val="181932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D70DE82-154B-6B19-BD97-FCEC97D06C33}"/>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7200" b="1" kern="1200" dirty="0">
                <a:solidFill>
                  <a:srgbClr val="FFFFFF"/>
                </a:solidFill>
                <a:latin typeface="Arial" panose="020B0604020202020204" pitchFamily="34" charset="0"/>
                <a:cs typeface="Arial" panose="020B0604020202020204" pitchFamily="34" charset="0"/>
              </a:rPr>
              <a:t>APPLICATION</a:t>
            </a:r>
          </a:p>
        </p:txBody>
      </p:sp>
    </p:spTree>
    <p:extLst>
      <p:ext uri="{BB962C8B-B14F-4D97-AF65-F5344CB8AC3E}">
        <p14:creationId xmlns:p14="http://schemas.microsoft.com/office/powerpoint/2010/main" val="423846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close-up of a form&#10;&#10;Description automatically generated">
            <a:extLst>
              <a:ext uri="{FF2B5EF4-FFF2-40B4-BE49-F238E27FC236}">
                <a16:creationId xmlns:a16="http://schemas.microsoft.com/office/drawing/2014/main" id="{6A23B0B2-015F-0894-EFA1-38D9F9728AA9}"/>
              </a:ext>
            </a:extLst>
          </p:cNvPr>
          <p:cNvPicPr>
            <a:picLocks noChangeAspect="1"/>
          </p:cNvPicPr>
          <p:nvPr/>
        </p:nvPicPr>
        <p:blipFill rotWithShape="1">
          <a:blip r:embed="rId2"/>
          <a:srcRect b="40000"/>
          <a:stretch/>
        </p:blipFill>
        <p:spPr>
          <a:xfrm>
            <a:off x="1839999" y="290496"/>
            <a:ext cx="8512002" cy="6424153"/>
          </a:xfrm>
          <a:prstGeom prst="rect">
            <a:avLst/>
          </a:prstGeom>
        </p:spPr>
      </p:pic>
      <p:pic>
        <p:nvPicPr>
          <p:cNvPr id="2" name="Picture 1">
            <a:extLst>
              <a:ext uri="{FF2B5EF4-FFF2-40B4-BE49-F238E27FC236}">
                <a16:creationId xmlns:a16="http://schemas.microsoft.com/office/drawing/2014/main" id="{0C54A7E1-F70F-6B07-D663-43DBABBAC8D6}"/>
              </a:ext>
            </a:extLst>
          </p:cNvPr>
          <p:cNvPicPr>
            <a:picLocks noChangeAspect="1"/>
          </p:cNvPicPr>
          <p:nvPr/>
        </p:nvPicPr>
        <p:blipFill>
          <a:blip r:embed="rId3"/>
          <a:srcRect l="65" r="65"/>
          <a:stretch/>
        </p:blipFill>
        <p:spPr>
          <a:xfrm>
            <a:off x="1839999" y="322769"/>
            <a:ext cx="8512002" cy="6424153"/>
          </a:xfrm>
          <a:prstGeom prst="rect">
            <a:avLst/>
          </a:prstGeom>
        </p:spPr>
      </p:pic>
    </p:spTree>
    <p:extLst>
      <p:ext uri="{BB962C8B-B14F-4D97-AF65-F5344CB8AC3E}">
        <p14:creationId xmlns:p14="http://schemas.microsoft.com/office/powerpoint/2010/main" val="1775147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CA1AE3B-2C44-E8DB-0C5E-6B1890D405CF}"/>
              </a:ext>
            </a:extLst>
          </p:cNvPr>
          <p:cNvPicPr>
            <a:picLocks noGrp="1" noChangeAspect="1"/>
          </p:cNvPicPr>
          <p:nvPr>
            <p:ph idx="1"/>
          </p:nvPr>
        </p:nvPicPr>
        <p:blipFill rotWithShape="1">
          <a:blip r:embed="rId2"/>
          <a:srcRect t="59412"/>
          <a:stretch/>
        </p:blipFill>
        <p:spPr>
          <a:xfrm>
            <a:off x="643467" y="645258"/>
            <a:ext cx="10905066" cy="5567483"/>
          </a:xfrm>
          <a:prstGeom prst="rect">
            <a:avLst/>
          </a:prstGeom>
        </p:spPr>
      </p:pic>
    </p:spTree>
    <p:extLst>
      <p:ext uri="{BB962C8B-B14F-4D97-AF65-F5344CB8AC3E}">
        <p14:creationId xmlns:p14="http://schemas.microsoft.com/office/powerpoint/2010/main" val="3074892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CF97D4-4DF8-C5C7-B6C5-7ADA421E9161}"/>
              </a:ext>
            </a:extLst>
          </p:cNvPr>
          <p:cNvSpPr>
            <a:spLocks noGrp="1"/>
          </p:cNvSpPr>
          <p:nvPr>
            <p:ph type="title"/>
          </p:nvPr>
        </p:nvSpPr>
        <p:spPr>
          <a:xfrm>
            <a:off x="798786" y="1261241"/>
            <a:ext cx="9293080" cy="2662057"/>
          </a:xfrm>
        </p:spPr>
        <p:txBody>
          <a:bodyPr vert="horz" lIns="91440" tIns="45720" rIns="91440" bIns="45720" rtlCol="0" anchor="b">
            <a:normAutofit/>
          </a:bodyPr>
          <a:lstStyle/>
          <a:p>
            <a:r>
              <a:rPr lang="en-US" sz="4800" kern="1200" dirty="0">
                <a:solidFill>
                  <a:schemeClr val="tx1"/>
                </a:solidFill>
                <a:latin typeface="Arial" panose="020B0604020202020204" pitchFamily="34" charset="0"/>
                <a:cs typeface="Arial" panose="020B0604020202020204" pitchFamily="34" charset="0"/>
              </a:rPr>
              <a:t>For more information about SEANC and its benefits, visit: </a:t>
            </a:r>
            <a:br>
              <a:rPr lang="en-US" sz="4800" kern="1200" dirty="0">
                <a:solidFill>
                  <a:schemeClr val="tx1"/>
                </a:solidFill>
                <a:latin typeface="+mj-lt"/>
                <a:ea typeface="+mj-ea"/>
                <a:cs typeface="+mj-cs"/>
              </a:rPr>
            </a:br>
            <a:r>
              <a:rPr lang="en-US" sz="4800" b="1" kern="1200" dirty="0" err="1">
                <a:solidFill>
                  <a:srgbClr val="B9DAEB"/>
                </a:solidFill>
                <a:latin typeface="Arial" panose="020B0604020202020204" pitchFamily="34" charset="0"/>
                <a:cs typeface="Arial" panose="020B0604020202020204" pitchFamily="34" charset="0"/>
              </a:rPr>
              <a:t>seanc.org</a:t>
            </a:r>
            <a:r>
              <a:rPr lang="en-US" sz="4800" b="1" kern="1200" dirty="0">
                <a:solidFill>
                  <a:srgbClr val="B9DAEB"/>
                </a:solidFill>
                <a:latin typeface="Arial" panose="020B0604020202020204" pitchFamily="34" charset="0"/>
                <a:cs typeface="Arial" panose="020B0604020202020204" pitchFamily="34" charset="0"/>
              </a:rPr>
              <a:t>/</a:t>
            </a:r>
            <a:r>
              <a:rPr lang="en-US" sz="4800" b="1" kern="1200" dirty="0" err="1">
                <a:solidFill>
                  <a:srgbClr val="B9DAEB"/>
                </a:solidFill>
                <a:latin typeface="Arial" panose="020B0604020202020204" pitchFamily="34" charset="0"/>
                <a:cs typeface="Arial" panose="020B0604020202020204" pitchFamily="34" charset="0"/>
              </a:rPr>
              <a:t>memberguide</a:t>
            </a:r>
            <a:endParaRPr lang="en-US" sz="4800" b="1" kern="1200" dirty="0">
              <a:solidFill>
                <a:srgbClr val="B9DAEB"/>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832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A4C9D-F817-D312-C6CC-0F1D6DFD4592}"/>
              </a:ext>
            </a:extLst>
          </p:cNvPr>
          <p:cNvSpPr>
            <a:spLocks noGrp="1"/>
          </p:cNvSpPr>
          <p:nvPr>
            <p:ph type="title"/>
          </p:nvPr>
        </p:nvSpPr>
        <p:spPr/>
        <p:txBody>
          <a:bodyPr>
            <a:normAutofit/>
          </a:bodyPr>
          <a:lstStyle/>
          <a:p>
            <a:pPr algn="ctr"/>
            <a:r>
              <a:rPr lang="en-US" sz="6600" b="1" dirty="0">
                <a:solidFill>
                  <a:prstClr val="white"/>
                </a:solidFill>
                <a:latin typeface="Arial" panose="020B0604020202020204" pitchFamily="34" charset="0"/>
                <a:ea typeface="Century Gothic Regular" charset="0"/>
                <a:cs typeface="Arial" panose="020B0604020202020204" pitchFamily="34" charset="0"/>
              </a:rPr>
              <a:t>THE MISSION</a:t>
            </a:r>
            <a:endParaRPr lang="en-US" sz="66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01CCAB0-C89A-09F7-046F-C4FF59E9F06A}"/>
              </a:ext>
            </a:extLst>
          </p:cNvPr>
          <p:cNvSpPr>
            <a:spLocks noGrp="1"/>
          </p:cNvSpPr>
          <p:nvPr>
            <p:ph idx="1"/>
          </p:nvPr>
        </p:nvSpPr>
        <p:spPr>
          <a:xfrm>
            <a:off x="838200" y="1804825"/>
            <a:ext cx="10515600" cy="3617036"/>
          </a:xfrm>
        </p:spPr>
        <p:txBody>
          <a:bodyPr/>
          <a:lstStyle/>
          <a:p>
            <a:pPr marL="0" indent="0" algn="ctr">
              <a:buNone/>
            </a:pPr>
            <a:r>
              <a:rPr lang="en-US" dirty="0"/>
              <a:t>SEANC is committed to protecting and enhancing the rights and benefits or current, retired, and future State Employees. </a:t>
            </a:r>
          </a:p>
          <a:p>
            <a:pPr marL="0" indent="0" algn="ctr">
              <a:buNone/>
            </a:pPr>
            <a:endParaRPr lang="en-US" dirty="0"/>
          </a:p>
          <a:p>
            <a:pPr marL="0" indent="0" algn="ctr">
              <a:buNone/>
            </a:pPr>
            <a:r>
              <a:rPr lang="en-US" dirty="0"/>
              <a:t>Employees are the most important of the state government resources. Therefor, state salaries must remain competitive and state government working conditions must remain of the highest quality in order for North Carolina to attract and retain the best employees. SEANC’s purpose includes ensuring these ideals</a:t>
            </a:r>
          </a:p>
          <a:p>
            <a:pPr marL="0" indent="0" algn="ctr">
              <a:buNone/>
            </a:pPr>
            <a:endParaRPr lang="en-US" dirty="0"/>
          </a:p>
        </p:txBody>
      </p:sp>
      <p:pic>
        <p:nvPicPr>
          <p:cNvPr id="4" name="Picture 3" descr="A blue and white logo&#10;&#10;Description automatically generated">
            <a:extLst>
              <a:ext uri="{FF2B5EF4-FFF2-40B4-BE49-F238E27FC236}">
                <a16:creationId xmlns:a16="http://schemas.microsoft.com/office/drawing/2014/main" id="{79AC20E0-0AB8-016C-F4A4-AE63173C4A74}"/>
              </a:ext>
            </a:extLst>
          </p:cNvPr>
          <p:cNvPicPr>
            <a:picLocks noChangeAspect="1"/>
          </p:cNvPicPr>
          <p:nvPr/>
        </p:nvPicPr>
        <p:blipFill>
          <a:blip r:embed="rId2"/>
          <a:stretch>
            <a:fillRect/>
          </a:stretch>
        </p:blipFill>
        <p:spPr>
          <a:xfrm>
            <a:off x="10224008" y="5835306"/>
            <a:ext cx="1767017" cy="815224"/>
          </a:xfrm>
          <a:prstGeom prst="rect">
            <a:avLst/>
          </a:prstGeom>
        </p:spPr>
      </p:pic>
    </p:spTree>
    <p:extLst>
      <p:ext uri="{BB962C8B-B14F-4D97-AF65-F5344CB8AC3E}">
        <p14:creationId xmlns:p14="http://schemas.microsoft.com/office/powerpoint/2010/main" val="3326425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4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logo&#10;&#10;Description automatically generated">
            <a:extLst>
              <a:ext uri="{FF2B5EF4-FFF2-40B4-BE49-F238E27FC236}">
                <a16:creationId xmlns:a16="http://schemas.microsoft.com/office/drawing/2014/main" id="{3CEAB73E-0DB0-E419-E7D8-F81B3FF7877A}"/>
              </a:ext>
            </a:extLst>
          </p:cNvPr>
          <p:cNvPicPr>
            <a:picLocks noChangeAspect="1"/>
          </p:cNvPicPr>
          <p:nvPr/>
        </p:nvPicPr>
        <p:blipFill>
          <a:blip r:embed="rId3"/>
          <a:stretch>
            <a:fillRect/>
          </a:stretch>
        </p:blipFill>
        <p:spPr>
          <a:xfrm>
            <a:off x="643467" y="907204"/>
            <a:ext cx="10905066" cy="5043592"/>
          </a:xfrm>
          <a:prstGeom prst="rect">
            <a:avLst/>
          </a:prstGeom>
        </p:spPr>
      </p:pic>
    </p:spTree>
    <p:extLst>
      <p:ext uri="{BB962C8B-B14F-4D97-AF65-F5344CB8AC3E}">
        <p14:creationId xmlns:p14="http://schemas.microsoft.com/office/powerpoint/2010/main" val="3159826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22FB60-5DB8-C6A4-BF51-D75D131DFF80}"/>
              </a:ext>
            </a:extLst>
          </p:cNvPr>
          <p:cNvSpPr>
            <a:spLocks noGrp="1"/>
          </p:cNvSpPr>
          <p:nvPr>
            <p:ph type="title"/>
          </p:nvPr>
        </p:nvSpPr>
        <p:spPr>
          <a:xfrm>
            <a:off x="1383564" y="348865"/>
            <a:ext cx="9718111" cy="1576446"/>
          </a:xfrm>
        </p:spPr>
        <p:txBody>
          <a:bodyPr anchor="ctr">
            <a:normAutofit/>
          </a:bodyPr>
          <a:lstStyle/>
          <a:p>
            <a:r>
              <a:rPr lang="en-US" sz="4000" b="1">
                <a:solidFill>
                  <a:srgbClr val="FFFFFF"/>
                </a:solidFill>
                <a:latin typeface="Arial" panose="020B0604020202020204" pitchFamily="34" charset="0"/>
                <a:cs typeface="Arial" panose="020B0604020202020204" pitchFamily="34" charset="0"/>
              </a:rPr>
              <a:t>SEANC’s CORE VALUES</a:t>
            </a:r>
          </a:p>
        </p:txBody>
      </p:sp>
      <p:sp>
        <p:nvSpPr>
          <p:cNvPr id="4" name="Oval 3">
            <a:extLst>
              <a:ext uri="{FF2B5EF4-FFF2-40B4-BE49-F238E27FC236}">
                <a16:creationId xmlns:a16="http://schemas.microsoft.com/office/drawing/2014/main" id="{1C49CE9D-E1CD-3DA4-D59D-491A65118617}"/>
              </a:ext>
            </a:extLst>
          </p:cNvPr>
          <p:cNvSpPr/>
          <p:nvPr/>
        </p:nvSpPr>
        <p:spPr>
          <a:xfrm>
            <a:off x="1580062" y="2615979"/>
            <a:ext cx="1700463" cy="1640164"/>
          </a:xfrm>
          <a:prstGeom prst="ellipse">
            <a:avLst/>
          </a:prstGeom>
          <a:solidFill>
            <a:srgbClr val="045E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61A73EF-DD91-E942-7139-8B53F1A974B0}"/>
              </a:ext>
            </a:extLst>
          </p:cNvPr>
          <p:cNvSpPr/>
          <p:nvPr/>
        </p:nvSpPr>
        <p:spPr>
          <a:xfrm>
            <a:off x="3413187" y="2615979"/>
            <a:ext cx="1700464" cy="1696443"/>
          </a:xfrm>
          <a:prstGeom prst="ellipse">
            <a:avLst/>
          </a:prstGeom>
          <a:solidFill>
            <a:srgbClr val="045E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06D1B07-5061-D9FA-CAFD-8D549CB4259C}"/>
              </a:ext>
            </a:extLst>
          </p:cNvPr>
          <p:cNvSpPr/>
          <p:nvPr/>
        </p:nvSpPr>
        <p:spPr>
          <a:xfrm>
            <a:off x="5246313" y="2615979"/>
            <a:ext cx="1700465" cy="1696443"/>
          </a:xfrm>
          <a:prstGeom prst="ellipse">
            <a:avLst/>
          </a:prstGeom>
          <a:solidFill>
            <a:srgbClr val="045E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98FA076-0DFA-6D6A-A224-F425A2AD5050}"/>
              </a:ext>
            </a:extLst>
          </p:cNvPr>
          <p:cNvSpPr/>
          <p:nvPr/>
        </p:nvSpPr>
        <p:spPr>
          <a:xfrm>
            <a:off x="7079440" y="2615979"/>
            <a:ext cx="1700465" cy="1696443"/>
          </a:xfrm>
          <a:prstGeom prst="ellipse">
            <a:avLst/>
          </a:prstGeom>
          <a:solidFill>
            <a:srgbClr val="045E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140D141-6BAB-3034-F3AB-305EC27DE148}"/>
              </a:ext>
            </a:extLst>
          </p:cNvPr>
          <p:cNvSpPr/>
          <p:nvPr/>
        </p:nvSpPr>
        <p:spPr>
          <a:xfrm>
            <a:off x="8912566" y="2626029"/>
            <a:ext cx="1700465" cy="1696443"/>
          </a:xfrm>
          <a:prstGeom prst="ellipse">
            <a:avLst/>
          </a:prstGeom>
          <a:solidFill>
            <a:srgbClr val="045E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DAEB9C2-961C-DC1A-4E79-3AEADD29927F}"/>
              </a:ext>
            </a:extLst>
          </p:cNvPr>
          <p:cNvSpPr txBox="1"/>
          <p:nvPr/>
        </p:nvSpPr>
        <p:spPr>
          <a:xfrm>
            <a:off x="1766992" y="2954624"/>
            <a:ext cx="1326602" cy="302840"/>
          </a:xfrm>
          <a:prstGeom prst="rect">
            <a:avLst/>
          </a:prstGeom>
          <a:noFill/>
        </p:spPr>
        <p:txBody>
          <a:bodyPr wrap="square" rtlCol="0">
            <a:spAutoFit/>
          </a:bodyPr>
          <a:lstStyle/>
          <a:p>
            <a:pPr algn="ctr" defTabSz="347472">
              <a:spcAft>
                <a:spcPts val="600"/>
              </a:spcAft>
            </a:pPr>
            <a:r>
              <a:rPr lang="en-US" sz="1368" b="1" i="1" kern="1200">
                <a:solidFill>
                  <a:schemeClr val="tx1"/>
                </a:solidFill>
                <a:latin typeface="Arial" panose="020B0604020202020204" pitchFamily="34" charset="0"/>
                <a:ea typeface="+mn-ea"/>
                <a:cs typeface="Arial" panose="020B0604020202020204" pitchFamily="34" charset="0"/>
              </a:rPr>
              <a:t>Integrity</a:t>
            </a:r>
            <a:endParaRPr lang="en-US" b="1" i="1">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1E1ED39-D77F-CD30-BC15-592485E06F60}"/>
              </a:ext>
            </a:extLst>
          </p:cNvPr>
          <p:cNvSpPr txBox="1"/>
          <p:nvPr/>
        </p:nvSpPr>
        <p:spPr>
          <a:xfrm>
            <a:off x="3600118" y="2954624"/>
            <a:ext cx="1326602" cy="302840"/>
          </a:xfrm>
          <a:prstGeom prst="rect">
            <a:avLst/>
          </a:prstGeom>
          <a:noFill/>
        </p:spPr>
        <p:txBody>
          <a:bodyPr wrap="square" rtlCol="0">
            <a:spAutoFit/>
          </a:bodyPr>
          <a:lstStyle/>
          <a:p>
            <a:pPr algn="ctr" defTabSz="347472">
              <a:spcAft>
                <a:spcPts val="600"/>
              </a:spcAft>
            </a:pPr>
            <a:r>
              <a:rPr lang="en-US" sz="1368" b="1" i="1" kern="1200">
                <a:solidFill>
                  <a:schemeClr val="tx1"/>
                </a:solidFill>
                <a:latin typeface="Arial" panose="020B0604020202020204" pitchFamily="34" charset="0"/>
                <a:ea typeface="+mn-ea"/>
                <a:cs typeface="Arial" panose="020B0604020202020204" pitchFamily="34" charset="0"/>
              </a:rPr>
              <a:t>Commitment</a:t>
            </a:r>
            <a:endParaRPr lang="en-US" b="1" i="1">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D1ECCE10-F865-FC20-993B-CD0841B3C86F}"/>
              </a:ext>
            </a:extLst>
          </p:cNvPr>
          <p:cNvSpPr txBox="1"/>
          <p:nvPr/>
        </p:nvSpPr>
        <p:spPr>
          <a:xfrm>
            <a:off x="5433244" y="2848677"/>
            <a:ext cx="1326602" cy="513346"/>
          </a:xfrm>
          <a:prstGeom prst="rect">
            <a:avLst/>
          </a:prstGeom>
          <a:noFill/>
        </p:spPr>
        <p:txBody>
          <a:bodyPr wrap="square" rtlCol="0">
            <a:spAutoFit/>
          </a:bodyPr>
          <a:lstStyle/>
          <a:p>
            <a:pPr algn="ctr" defTabSz="347472">
              <a:spcAft>
                <a:spcPts val="600"/>
              </a:spcAft>
            </a:pPr>
            <a:r>
              <a:rPr lang="en-US" sz="1368" b="1" i="1" kern="1200">
                <a:solidFill>
                  <a:schemeClr val="tx1"/>
                </a:solidFill>
                <a:latin typeface="Arial" panose="020B0604020202020204" pitchFamily="34" charset="0"/>
                <a:ea typeface="+mn-ea"/>
                <a:cs typeface="Arial" panose="020B0604020202020204" pitchFamily="34" charset="0"/>
              </a:rPr>
              <a:t>Making a Difference</a:t>
            </a:r>
            <a:endParaRPr lang="en-US" b="1" i="1">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AA23275-5E57-C6BC-4117-389302F97002}"/>
              </a:ext>
            </a:extLst>
          </p:cNvPr>
          <p:cNvSpPr txBox="1"/>
          <p:nvPr/>
        </p:nvSpPr>
        <p:spPr>
          <a:xfrm>
            <a:off x="7266370" y="2954623"/>
            <a:ext cx="1326602" cy="302840"/>
          </a:xfrm>
          <a:prstGeom prst="rect">
            <a:avLst/>
          </a:prstGeom>
          <a:noFill/>
        </p:spPr>
        <p:txBody>
          <a:bodyPr wrap="square" rtlCol="0">
            <a:spAutoFit/>
          </a:bodyPr>
          <a:lstStyle/>
          <a:p>
            <a:pPr algn="ctr" defTabSz="347472">
              <a:spcAft>
                <a:spcPts val="600"/>
              </a:spcAft>
            </a:pPr>
            <a:r>
              <a:rPr lang="en-US" sz="1368" b="1" i="1" kern="1200">
                <a:solidFill>
                  <a:schemeClr val="tx1"/>
                </a:solidFill>
                <a:latin typeface="Arial" panose="020B0604020202020204" pitchFamily="34" charset="0"/>
                <a:ea typeface="+mn-ea"/>
                <a:cs typeface="Arial" panose="020B0604020202020204" pitchFamily="34" charset="0"/>
              </a:rPr>
              <a:t>Reliability</a:t>
            </a:r>
            <a:endParaRPr lang="en-US" b="1" i="1">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37DC8D6-F892-D8EA-282A-B12D5A620F97}"/>
              </a:ext>
            </a:extLst>
          </p:cNvPr>
          <p:cNvSpPr txBox="1"/>
          <p:nvPr/>
        </p:nvSpPr>
        <p:spPr>
          <a:xfrm>
            <a:off x="9067336" y="2954623"/>
            <a:ext cx="1390924" cy="302840"/>
          </a:xfrm>
          <a:prstGeom prst="rect">
            <a:avLst/>
          </a:prstGeom>
          <a:noFill/>
        </p:spPr>
        <p:txBody>
          <a:bodyPr wrap="square" rtlCol="0">
            <a:spAutoFit/>
          </a:bodyPr>
          <a:lstStyle/>
          <a:p>
            <a:pPr algn="ctr" defTabSz="347472">
              <a:spcAft>
                <a:spcPts val="600"/>
              </a:spcAft>
            </a:pPr>
            <a:r>
              <a:rPr lang="en-US" sz="1368" b="1" i="1" kern="1200">
                <a:solidFill>
                  <a:schemeClr val="tx1"/>
                </a:solidFill>
                <a:latin typeface="Arial" panose="020B0604020202020204" pitchFamily="34" charset="0"/>
                <a:ea typeface="+mn-ea"/>
                <a:cs typeface="Arial" panose="020B0604020202020204" pitchFamily="34" charset="0"/>
              </a:rPr>
              <a:t>Empowerment</a:t>
            </a:r>
            <a:endParaRPr lang="en-US" b="1" i="1">
              <a:latin typeface="Arial" panose="020B0604020202020204" pitchFamily="34" charset="0"/>
              <a:cs typeface="Arial" panose="020B0604020202020204" pitchFamily="34" charset="0"/>
            </a:endParaRPr>
          </a:p>
        </p:txBody>
      </p:sp>
      <p:pic>
        <p:nvPicPr>
          <p:cNvPr id="18" name="Picture 17" descr="A hand holding scales of justice&#10;&#10;Description automatically generated">
            <a:extLst>
              <a:ext uri="{FF2B5EF4-FFF2-40B4-BE49-F238E27FC236}">
                <a16:creationId xmlns:a16="http://schemas.microsoft.com/office/drawing/2014/main" id="{9E00CF1B-F694-402A-94C0-14EFA1297CBF}"/>
              </a:ext>
            </a:extLst>
          </p:cNvPr>
          <p:cNvPicPr>
            <a:picLocks noChangeAspect="1"/>
          </p:cNvPicPr>
          <p:nvPr/>
        </p:nvPicPr>
        <p:blipFill>
          <a:blip r:embed="rId2"/>
          <a:stretch>
            <a:fillRect/>
          </a:stretch>
        </p:blipFill>
        <p:spPr>
          <a:xfrm>
            <a:off x="1674853" y="2848677"/>
            <a:ext cx="1510880" cy="1510880"/>
          </a:xfrm>
          <a:prstGeom prst="rect">
            <a:avLst/>
          </a:prstGeom>
        </p:spPr>
      </p:pic>
      <p:pic>
        <p:nvPicPr>
          <p:cNvPr id="20" name="Picture 19" descr="A white outline of handshake with a shield and check mark&#10;&#10;Description automatically generated">
            <a:extLst>
              <a:ext uri="{FF2B5EF4-FFF2-40B4-BE49-F238E27FC236}">
                <a16:creationId xmlns:a16="http://schemas.microsoft.com/office/drawing/2014/main" id="{F160A3B3-9EFA-D50A-0E17-853E6178272C}"/>
              </a:ext>
            </a:extLst>
          </p:cNvPr>
          <p:cNvPicPr>
            <a:picLocks noChangeAspect="1"/>
          </p:cNvPicPr>
          <p:nvPr/>
        </p:nvPicPr>
        <p:blipFill>
          <a:blip r:embed="rId3"/>
          <a:stretch>
            <a:fillRect/>
          </a:stretch>
        </p:blipFill>
        <p:spPr>
          <a:xfrm>
            <a:off x="3460924" y="2812118"/>
            <a:ext cx="1604990" cy="1604991"/>
          </a:xfrm>
          <a:prstGeom prst="rect">
            <a:avLst/>
          </a:prstGeom>
        </p:spPr>
      </p:pic>
      <p:pic>
        <p:nvPicPr>
          <p:cNvPr id="22" name="Picture 21" descr="A group of people with a star&#10;&#10;Description automatically generated">
            <a:extLst>
              <a:ext uri="{FF2B5EF4-FFF2-40B4-BE49-F238E27FC236}">
                <a16:creationId xmlns:a16="http://schemas.microsoft.com/office/drawing/2014/main" id="{625692C2-2B37-2D44-EFBD-774271CB25EF}"/>
              </a:ext>
            </a:extLst>
          </p:cNvPr>
          <p:cNvPicPr>
            <a:picLocks noChangeAspect="1"/>
          </p:cNvPicPr>
          <p:nvPr/>
        </p:nvPicPr>
        <p:blipFill>
          <a:blip r:embed="rId4"/>
          <a:stretch>
            <a:fillRect/>
          </a:stretch>
        </p:blipFill>
        <p:spPr>
          <a:xfrm>
            <a:off x="5188275" y="2674180"/>
            <a:ext cx="1880863" cy="1880863"/>
          </a:xfrm>
          <a:prstGeom prst="rect">
            <a:avLst/>
          </a:prstGeom>
        </p:spPr>
      </p:pic>
      <p:pic>
        <p:nvPicPr>
          <p:cNvPr id="24" name="Picture 23" descr="A white logo on a black background&#10;&#10;Description automatically generated">
            <a:extLst>
              <a:ext uri="{FF2B5EF4-FFF2-40B4-BE49-F238E27FC236}">
                <a16:creationId xmlns:a16="http://schemas.microsoft.com/office/drawing/2014/main" id="{2D2938FE-CDAA-3B15-3EBE-B91AD1D04B83}"/>
              </a:ext>
            </a:extLst>
          </p:cNvPr>
          <p:cNvPicPr>
            <a:picLocks noChangeAspect="1"/>
          </p:cNvPicPr>
          <p:nvPr/>
        </p:nvPicPr>
        <p:blipFill>
          <a:blip r:embed="rId5"/>
          <a:stretch>
            <a:fillRect/>
          </a:stretch>
        </p:blipFill>
        <p:spPr>
          <a:xfrm>
            <a:off x="7163692" y="2827597"/>
            <a:ext cx="1531959" cy="1531959"/>
          </a:xfrm>
          <a:prstGeom prst="rect">
            <a:avLst/>
          </a:prstGeom>
        </p:spPr>
      </p:pic>
      <p:pic>
        <p:nvPicPr>
          <p:cNvPr id="26" name="Picture 25" descr="A group of people holding a flag&#10;&#10;Description automatically generated">
            <a:extLst>
              <a:ext uri="{FF2B5EF4-FFF2-40B4-BE49-F238E27FC236}">
                <a16:creationId xmlns:a16="http://schemas.microsoft.com/office/drawing/2014/main" id="{0ED632D4-3F97-68D0-BE34-3F0D14CBA5DD}"/>
              </a:ext>
            </a:extLst>
          </p:cNvPr>
          <p:cNvPicPr>
            <a:picLocks noChangeAspect="1"/>
          </p:cNvPicPr>
          <p:nvPr/>
        </p:nvPicPr>
        <p:blipFill>
          <a:blip r:embed="rId6"/>
          <a:stretch>
            <a:fillRect/>
          </a:stretch>
        </p:blipFill>
        <p:spPr>
          <a:xfrm>
            <a:off x="8889718" y="2645615"/>
            <a:ext cx="1746160" cy="1746160"/>
          </a:xfrm>
          <a:prstGeom prst="rect">
            <a:avLst/>
          </a:prstGeom>
        </p:spPr>
      </p:pic>
      <p:sp>
        <p:nvSpPr>
          <p:cNvPr id="27" name="TextBox 26">
            <a:extLst>
              <a:ext uri="{FF2B5EF4-FFF2-40B4-BE49-F238E27FC236}">
                <a16:creationId xmlns:a16="http://schemas.microsoft.com/office/drawing/2014/main" id="{50841B87-94DD-5AE3-A439-D2F0F870F5A2}"/>
              </a:ext>
            </a:extLst>
          </p:cNvPr>
          <p:cNvSpPr txBox="1"/>
          <p:nvPr/>
        </p:nvSpPr>
        <p:spPr>
          <a:xfrm>
            <a:off x="1607195" y="4391775"/>
            <a:ext cx="1646195" cy="934358"/>
          </a:xfrm>
          <a:prstGeom prst="rect">
            <a:avLst/>
          </a:prstGeom>
          <a:noFill/>
        </p:spPr>
        <p:txBody>
          <a:bodyPr wrap="square" rtlCol="0">
            <a:spAutoFit/>
          </a:bodyPr>
          <a:lstStyle/>
          <a:p>
            <a:pPr algn="ctr" defTabSz="347472">
              <a:spcAft>
                <a:spcPts val="600"/>
              </a:spcAft>
            </a:pPr>
            <a:r>
              <a:rPr lang="en-US" sz="1368" kern="1200">
                <a:solidFill>
                  <a:schemeClr val="tx1"/>
                </a:solidFill>
                <a:latin typeface="+mn-lt"/>
                <a:ea typeface="+mn-ea"/>
                <a:cs typeface="+mn-cs"/>
              </a:rPr>
              <a:t>Being transparent with our members while fulfilling our mission.</a:t>
            </a:r>
            <a:endParaRPr lang="en-US"/>
          </a:p>
        </p:txBody>
      </p:sp>
      <p:sp>
        <p:nvSpPr>
          <p:cNvPr id="28" name="TextBox 27">
            <a:extLst>
              <a:ext uri="{FF2B5EF4-FFF2-40B4-BE49-F238E27FC236}">
                <a16:creationId xmlns:a16="http://schemas.microsoft.com/office/drawing/2014/main" id="{848DE36C-06CD-3E82-FE82-46F351C1B017}"/>
              </a:ext>
            </a:extLst>
          </p:cNvPr>
          <p:cNvSpPr txBox="1"/>
          <p:nvPr/>
        </p:nvSpPr>
        <p:spPr>
          <a:xfrm>
            <a:off x="3454887" y="4391775"/>
            <a:ext cx="1646195" cy="723853"/>
          </a:xfrm>
          <a:prstGeom prst="rect">
            <a:avLst/>
          </a:prstGeom>
          <a:noFill/>
        </p:spPr>
        <p:txBody>
          <a:bodyPr wrap="square" rtlCol="0">
            <a:spAutoFit/>
          </a:bodyPr>
          <a:lstStyle/>
          <a:p>
            <a:pPr algn="ctr" defTabSz="347472">
              <a:spcAft>
                <a:spcPts val="600"/>
              </a:spcAft>
            </a:pPr>
            <a:r>
              <a:rPr lang="en-US" sz="1368" kern="1200">
                <a:solidFill>
                  <a:schemeClr val="tx1"/>
                </a:solidFill>
                <a:latin typeface="+mn-lt"/>
                <a:ea typeface="+mn-ea"/>
                <a:cs typeface="+mn-cs"/>
              </a:rPr>
              <a:t>Dedicating our time to doing what’s best for you.</a:t>
            </a:r>
            <a:endParaRPr lang="en-US"/>
          </a:p>
        </p:txBody>
      </p:sp>
      <p:sp>
        <p:nvSpPr>
          <p:cNvPr id="29" name="TextBox 28">
            <a:extLst>
              <a:ext uri="{FF2B5EF4-FFF2-40B4-BE49-F238E27FC236}">
                <a16:creationId xmlns:a16="http://schemas.microsoft.com/office/drawing/2014/main" id="{93A21135-4689-F563-9EF6-33697F4E0BB7}"/>
              </a:ext>
            </a:extLst>
          </p:cNvPr>
          <p:cNvSpPr txBox="1"/>
          <p:nvPr/>
        </p:nvSpPr>
        <p:spPr>
          <a:xfrm>
            <a:off x="5305608" y="4417108"/>
            <a:ext cx="1646195" cy="723853"/>
          </a:xfrm>
          <a:prstGeom prst="rect">
            <a:avLst/>
          </a:prstGeom>
          <a:noFill/>
        </p:spPr>
        <p:txBody>
          <a:bodyPr wrap="square" rtlCol="0">
            <a:spAutoFit/>
          </a:bodyPr>
          <a:lstStyle/>
          <a:p>
            <a:pPr algn="ctr" defTabSz="347472">
              <a:spcAft>
                <a:spcPts val="600"/>
              </a:spcAft>
            </a:pPr>
            <a:r>
              <a:rPr lang="en-US" sz="1368" kern="1200">
                <a:solidFill>
                  <a:schemeClr val="tx1"/>
                </a:solidFill>
                <a:latin typeface="+mn-lt"/>
                <a:ea typeface="+mn-ea"/>
                <a:cs typeface="+mn-cs"/>
              </a:rPr>
              <a:t>Helping you be the change you want to see</a:t>
            </a:r>
            <a:endParaRPr lang="en-US"/>
          </a:p>
        </p:txBody>
      </p:sp>
      <p:sp>
        <p:nvSpPr>
          <p:cNvPr id="30" name="TextBox 29">
            <a:extLst>
              <a:ext uri="{FF2B5EF4-FFF2-40B4-BE49-F238E27FC236}">
                <a16:creationId xmlns:a16="http://schemas.microsoft.com/office/drawing/2014/main" id="{47D6ADCC-DAFB-1142-4D47-D409C9B61314}"/>
              </a:ext>
            </a:extLst>
          </p:cNvPr>
          <p:cNvSpPr txBox="1"/>
          <p:nvPr/>
        </p:nvSpPr>
        <p:spPr>
          <a:xfrm>
            <a:off x="7106574" y="4391775"/>
            <a:ext cx="1646195" cy="723853"/>
          </a:xfrm>
          <a:prstGeom prst="rect">
            <a:avLst/>
          </a:prstGeom>
          <a:noFill/>
        </p:spPr>
        <p:txBody>
          <a:bodyPr wrap="square" rtlCol="0">
            <a:spAutoFit/>
          </a:bodyPr>
          <a:lstStyle/>
          <a:p>
            <a:pPr algn="ctr" defTabSz="347472">
              <a:spcAft>
                <a:spcPts val="600"/>
              </a:spcAft>
            </a:pPr>
            <a:r>
              <a:rPr lang="en-US" sz="1368" kern="1200">
                <a:solidFill>
                  <a:schemeClr val="tx1"/>
                </a:solidFill>
                <a:latin typeface="+mn-lt"/>
                <a:ea typeface="+mn-ea"/>
                <a:cs typeface="+mn-cs"/>
              </a:rPr>
              <a:t>Being there for you no matter the circumstances</a:t>
            </a:r>
            <a:endParaRPr lang="en-US"/>
          </a:p>
        </p:txBody>
      </p:sp>
      <p:sp>
        <p:nvSpPr>
          <p:cNvPr id="31" name="TextBox 30">
            <a:extLst>
              <a:ext uri="{FF2B5EF4-FFF2-40B4-BE49-F238E27FC236}">
                <a16:creationId xmlns:a16="http://schemas.microsoft.com/office/drawing/2014/main" id="{0AC5843C-0471-9A96-B15E-FF5C1F2E7B28}"/>
              </a:ext>
            </a:extLst>
          </p:cNvPr>
          <p:cNvSpPr txBox="1"/>
          <p:nvPr/>
        </p:nvSpPr>
        <p:spPr>
          <a:xfrm>
            <a:off x="8936910" y="4391774"/>
            <a:ext cx="1646195" cy="934358"/>
          </a:xfrm>
          <a:prstGeom prst="rect">
            <a:avLst/>
          </a:prstGeom>
          <a:noFill/>
        </p:spPr>
        <p:txBody>
          <a:bodyPr wrap="square" rtlCol="0">
            <a:spAutoFit/>
          </a:bodyPr>
          <a:lstStyle/>
          <a:p>
            <a:pPr algn="ctr" defTabSz="347472">
              <a:spcAft>
                <a:spcPts val="600"/>
              </a:spcAft>
            </a:pPr>
            <a:r>
              <a:rPr lang="en-US" sz="1368" kern="1200">
                <a:solidFill>
                  <a:schemeClr val="tx1"/>
                </a:solidFill>
                <a:latin typeface="+mn-lt"/>
                <a:ea typeface="+mn-ea"/>
                <a:cs typeface="+mn-cs"/>
              </a:rPr>
              <a:t>Leading our members to make the best decisions for themselves</a:t>
            </a:r>
            <a:endParaRPr lang="en-US"/>
          </a:p>
        </p:txBody>
      </p:sp>
      <p:pic>
        <p:nvPicPr>
          <p:cNvPr id="33" name="Picture 32" descr="A blue and white logo&#10;&#10;Description automatically generated">
            <a:extLst>
              <a:ext uri="{FF2B5EF4-FFF2-40B4-BE49-F238E27FC236}">
                <a16:creationId xmlns:a16="http://schemas.microsoft.com/office/drawing/2014/main" id="{D4F69E75-0249-DCEF-FF6C-DBE203507C54}"/>
              </a:ext>
            </a:extLst>
          </p:cNvPr>
          <p:cNvPicPr>
            <a:picLocks noChangeAspect="1"/>
          </p:cNvPicPr>
          <p:nvPr/>
        </p:nvPicPr>
        <p:blipFill>
          <a:blip r:embed="rId7"/>
          <a:stretch>
            <a:fillRect/>
          </a:stretch>
        </p:blipFill>
        <p:spPr>
          <a:xfrm>
            <a:off x="10583105" y="5957229"/>
            <a:ext cx="1351701" cy="623615"/>
          </a:xfrm>
          <a:prstGeom prst="rect">
            <a:avLst/>
          </a:prstGeom>
        </p:spPr>
      </p:pic>
    </p:spTree>
    <p:extLst>
      <p:ext uri="{BB962C8B-B14F-4D97-AF65-F5344CB8AC3E}">
        <p14:creationId xmlns:p14="http://schemas.microsoft.com/office/powerpoint/2010/main" val="3602978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EEA0557-A8E9-7C58-00BE-EFC71BB6DECE}"/>
              </a:ext>
            </a:extLst>
          </p:cNvPr>
          <p:cNvSpPr>
            <a:spLocks noGrp="1"/>
          </p:cNvSpPr>
          <p:nvPr>
            <p:ph type="title"/>
          </p:nvPr>
        </p:nvSpPr>
        <p:spPr>
          <a:xfrm>
            <a:off x="1371597" y="348865"/>
            <a:ext cx="10044023" cy="877729"/>
          </a:xfrm>
        </p:spPr>
        <p:txBody>
          <a:bodyPr anchor="ctr">
            <a:normAutofit/>
          </a:bodyPr>
          <a:lstStyle/>
          <a:p>
            <a:r>
              <a:rPr lang="en-US" sz="4000" b="1">
                <a:solidFill>
                  <a:srgbClr val="FFFFFF"/>
                </a:solidFill>
                <a:latin typeface="Arial" panose="020B0604020202020204" pitchFamily="34" charset="0"/>
                <a:cs typeface="Arial" panose="020B0604020202020204" pitchFamily="34" charset="0"/>
              </a:rPr>
              <a:t>WHO WE ARE</a:t>
            </a:r>
          </a:p>
        </p:txBody>
      </p:sp>
      <p:sp>
        <p:nvSpPr>
          <p:cNvPr id="15" name="Oval 14">
            <a:extLst>
              <a:ext uri="{FF2B5EF4-FFF2-40B4-BE49-F238E27FC236}">
                <a16:creationId xmlns:a16="http://schemas.microsoft.com/office/drawing/2014/main" id="{8BF46A57-53EF-9181-4245-3C6533E25344}"/>
              </a:ext>
            </a:extLst>
          </p:cNvPr>
          <p:cNvSpPr/>
          <p:nvPr/>
        </p:nvSpPr>
        <p:spPr>
          <a:xfrm>
            <a:off x="6695557" y="3186183"/>
            <a:ext cx="1566246" cy="154524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991AB2F-DB2A-0C2E-1685-07B8EF07A1FB}"/>
              </a:ext>
            </a:extLst>
          </p:cNvPr>
          <p:cNvSpPr/>
          <p:nvPr/>
        </p:nvSpPr>
        <p:spPr>
          <a:xfrm>
            <a:off x="2905091" y="3223957"/>
            <a:ext cx="1566246" cy="154524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91EE0EC-4A33-6BE2-233A-16A3792E4C04}"/>
              </a:ext>
            </a:extLst>
          </p:cNvPr>
          <p:cNvSpPr>
            <a:spLocks noGrp="1"/>
          </p:cNvSpPr>
          <p:nvPr>
            <p:ph idx="1"/>
          </p:nvPr>
        </p:nvSpPr>
        <p:spPr>
          <a:xfrm>
            <a:off x="1800852" y="5012851"/>
            <a:ext cx="7489269" cy="1113851"/>
          </a:xfrm>
        </p:spPr>
        <p:txBody>
          <a:bodyPr>
            <a:normAutofit/>
          </a:bodyPr>
          <a:lstStyle/>
          <a:p>
            <a:pPr marL="0" indent="0" algn="ctr" defTabSz="768096">
              <a:spcBef>
                <a:spcPts val="840"/>
              </a:spcBef>
              <a:buNone/>
            </a:pPr>
            <a:r>
              <a:rPr lang="en-US" sz="2352" kern="1200">
                <a:solidFill>
                  <a:schemeClr val="tx1"/>
                </a:solidFill>
                <a:latin typeface="+mn-lt"/>
                <a:ea typeface="+mn-ea"/>
                <a:cs typeface="+mn-cs"/>
              </a:rPr>
              <a:t>The primary goal of SEANC shall always be to encourage high-quality work performance and professionalism by all state employees.</a:t>
            </a:r>
            <a:endParaRPr lang="en-US"/>
          </a:p>
        </p:txBody>
      </p:sp>
      <p:pic>
        <p:nvPicPr>
          <p:cNvPr id="8" name="Picture 7">
            <a:extLst>
              <a:ext uri="{FF2B5EF4-FFF2-40B4-BE49-F238E27FC236}">
                <a16:creationId xmlns:a16="http://schemas.microsoft.com/office/drawing/2014/main" id="{E5DE0B31-C2A4-0930-9C22-0CB5AB644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1218" y="3289583"/>
            <a:ext cx="1413991" cy="1413991"/>
          </a:xfrm>
          <a:prstGeom prst="rect">
            <a:avLst/>
          </a:prstGeom>
        </p:spPr>
      </p:pic>
      <p:sp>
        <p:nvSpPr>
          <p:cNvPr id="11" name="Title 1">
            <a:extLst>
              <a:ext uri="{FF2B5EF4-FFF2-40B4-BE49-F238E27FC236}">
                <a16:creationId xmlns:a16="http://schemas.microsoft.com/office/drawing/2014/main" id="{A5BDBB13-BE8C-9336-CF59-5743CE41035A}"/>
              </a:ext>
            </a:extLst>
          </p:cNvPr>
          <p:cNvSpPr txBox="1">
            <a:spLocks/>
          </p:cNvSpPr>
          <p:nvPr/>
        </p:nvSpPr>
        <p:spPr>
          <a:xfrm>
            <a:off x="6558833" y="3374026"/>
            <a:ext cx="1839695" cy="1113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Alternate Gothic No3 D" charset="0"/>
                <a:ea typeface="+mj-ea"/>
                <a:cs typeface="+mj-cs"/>
              </a:defRPr>
            </a:lvl1pPr>
          </a:lstStyle>
          <a:p>
            <a:pPr algn="ctr" defTabSz="768096">
              <a:spcAft>
                <a:spcPts val="600"/>
              </a:spcAft>
            </a:pPr>
            <a:r>
              <a:rPr lang="en-US" sz="7392" b="1" i="0" kern="1200">
                <a:solidFill>
                  <a:prstClr val="white"/>
                </a:solidFill>
                <a:latin typeface="Alternate Gothic No3 D" charset="0"/>
                <a:ea typeface="+mj-ea"/>
                <a:cs typeface="+mj-cs"/>
              </a:rPr>
              <a:t>70+</a:t>
            </a:r>
            <a:endParaRPr lang="en-US" sz="8800" b="1">
              <a:solidFill>
                <a:prstClr val="white"/>
              </a:solidFill>
            </a:endParaRPr>
          </a:p>
        </p:txBody>
      </p:sp>
      <p:sp>
        <p:nvSpPr>
          <p:cNvPr id="13" name="TextBox 12">
            <a:extLst>
              <a:ext uri="{FF2B5EF4-FFF2-40B4-BE49-F238E27FC236}">
                <a16:creationId xmlns:a16="http://schemas.microsoft.com/office/drawing/2014/main" id="{CDDFD9C7-CF77-8C5E-0043-DF865BE2DF0E}"/>
              </a:ext>
            </a:extLst>
          </p:cNvPr>
          <p:cNvSpPr txBox="1"/>
          <p:nvPr/>
        </p:nvSpPr>
        <p:spPr>
          <a:xfrm>
            <a:off x="6766559" y="4270887"/>
            <a:ext cx="1103961" cy="325025"/>
          </a:xfrm>
          <a:prstGeom prst="rect">
            <a:avLst/>
          </a:prstGeom>
          <a:noFill/>
        </p:spPr>
        <p:txBody>
          <a:bodyPr wrap="square">
            <a:spAutoFit/>
          </a:bodyPr>
          <a:lstStyle/>
          <a:p>
            <a:pPr algn="ctr" defTabSz="384048">
              <a:spcAft>
                <a:spcPts val="600"/>
              </a:spcAft>
            </a:pPr>
            <a:r>
              <a:rPr lang="en-US" sz="1512" kern="1200">
                <a:solidFill>
                  <a:prstClr val="white"/>
                </a:solidFill>
                <a:latin typeface="Arial" panose="020B0604020202020204" pitchFamily="34" charset="0"/>
                <a:ea typeface="+mn-ea"/>
                <a:cs typeface="Arial" panose="020B0604020202020204" pitchFamily="34" charset="0"/>
              </a:rPr>
              <a:t>Years</a:t>
            </a:r>
            <a:endParaRPr lang="en-US" sz="1800">
              <a:solidFill>
                <a:prstClr val="white"/>
              </a:solidFill>
              <a:latin typeface="Arial" panose="020B0604020202020204" pitchFamily="34" charset="0"/>
              <a:ea typeface="Century Gothic Regular" charset="0"/>
              <a:cs typeface="Arial" panose="020B0604020202020204" pitchFamily="34" charset="0"/>
            </a:endParaRPr>
          </a:p>
        </p:txBody>
      </p:sp>
      <p:sp>
        <p:nvSpPr>
          <p:cNvPr id="17" name="Content Placeholder 2">
            <a:extLst>
              <a:ext uri="{FF2B5EF4-FFF2-40B4-BE49-F238E27FC236}">
                <a16:creationId xmlns:a16="http://schemas.microsoft.com/office/drawing/2014/main" id="{8E9B5494-9BFB-7F34-AE9F-FF5E3535BBBD}"/>
              </a:ext>
            </a:extLst>
          </p:cNvPr>
          <p:cNvSpPr txBox="1">
            <a:spLocks/>
          </p:cNvSpPr>
          <p:nvPr/>
        </p:nvSpPr>
        <p:spPr>
          <a:xfrm>
            <a:off x="1800852" y="2112579"/>
            <a:ext cx="7489269" cy="1113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768096">
              <a:spcBef>
                <a:spcPts val="840"/>
              </a:spcBef>
              <a:buNone/>
            </a:pPr>
            <a:r>
              <a:rPr lang="en-US" sz="2352" kern="1200">
                <a:solidFill>
                  <a:schemeClr val="tx1"/>
                </a:solidFill>
                <a:latin typeface="+mn-lt"/>
                <a:ea typeface="+mn-ea"/>
                <a:cs typeface="+mn-cs"/>
              </a:rPr>
              <a:t>SEANC is the South’s Leading State Employees’ Association, with more than 45,000 members and 70+ years strong. </a:t>
            </a:r>
            <a:endParaRPr lang="en-US"/>
          </a:p>
        </p:txBody>
      </p:sp>
      <p:pic>
        <p:nvPicPr>
          <p:cNvPr id="18" name="Picture 17" descr="A blue and white logo&#10;&#10;Description automatically generated">
            <a:extLst>
              <a:ext uri="{FF2B5EF4-FFF2-40B4-BE49-F238E27FC236}">
                <a16:creationId xmlns:a16="http://schemas.microsoft.com/office/drawing/2014/main" id="{DF374A09-BE3F-C65D-AC28-A1277D6AE33D}"/>
              </a:ext>
            </a:extLst>
          </p:cNvPr>
          <p:cNvPicPr>
            <a:picLocks noChangeAspect="1"/>
          </p:cNvPicPr>
          <p:nvPr/>
        </p:nvPicPr>
        <p:blipFill>
          <a:blip r:embed="rId3"/>
          <a:stretch>
            <a:fillRect/>
          </a:stretch>
        </p:blipFill>
        <p:spPr>
          <a:xfrm>
            <a:off x="10160428" y="5784191"/>
            <a:ext cx="1484798" cy="685021"/>
          </a:xfrm>
          <a:prstGeom prst="rect">
            <a:avLst/>
          </a:prstGeom>
        </p:spPr>
      </p:pic>
    </p:spTree>
    <p:extLst>
      <p:ext uri="{BB962C8B-B14F-4D97-AF65-F5344CB8AC3E}">
        <p14:creationId xmlns:p14="http://schemas.microsoft.com/office/powerpoint/2010/main" val="504059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descr="What is SEANC?">
            <a:hlinkClick r:id="" action="ppaction://media"/>
            <a:extLst>
              <a:ext uri="{FF2B5EF4-FFF2-40B4-BE49-F238E27FC236}">
                <a16:creationId xmlns:a16="http://schemas.microsoft.com/office/drawing/2014/main" id="{35AB3F0A-31CE-0D2F-6F6D-2A38530B38FF}"/>
              </a:ext>
            </a:extLst>
          </p:cNvPr>
          <p:cNvPicPr>
            <a:picLocks noRot="1" noChangeAspect="1"/>
          </p:cNvPicPr>
          <p:nvPr>
            <a:videoFile r:link="rId1"/>
          </p:nvPr>
        </p:nvPicPr>
        <p:blipFill>
          <a:blip r:embed="rId3"/>
          <a:stretch>
            <a:fillRect/>
          </a:stretch>
        </p:blipFill>
        <p:spPr>
          <a:xfrm>
            <a:off x="141408" y="64655"/>
            <a:ext cx="11909184" cy="6728689"/>
          </a:xfrm>
          <a:prstGeom prst="rect">
            <a:avLst/>
          </a:prstGeom>
        </p:spPr>
      </p:pic>
    </p:spTree>
    <p:extLst>
      <p:ext uri="{BB962C8B-B14F-4D97-AF65-F5344CB8AC3E}">
        <p14:creationId xmlns:p14="http://schemas.microsoft.com/office/powerpoint/2010/main" val="36612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FF8DE4-6E84-2FF9-58B8-2F8CF0AE1E3F}"/>
              </a:ext>
            </a:extLst>
          </p:cNvPr>
          <p:cNvSpPr>
            <a:spLocks noGrp="1"/>
          </p:cNvSpPr>
          <p:nvPr>
            <p:ph type="title"/>
          </p:nvPr>
        </p:nvSpPr>
        <p:spPr>
          <a:xfrm>
            <a:off x="826396" y="586855"/>
            <a:ext cx="4230100" cy="3387497"/>
          </a:xfrm>
        </p:spPr>
        <p:txBody>
          <a:bodyPr anchor="b">
            <a:normAutofit/>
          </a:bodyPr>
          <a:lstStyle/>
          <a:p>
            <a:pPr algn="r"/>
            <a:r>
              <a:rPr lang="en-US" sz="4000" u="sng">
                <a:solidFill>
                  <a:srgbClr val="FFFFFF"/>
                </a:solidFill>
                <a:latin typeface="Arial" panose="020B0604020202020204" pitchFamily="34" charset="0"/>
                <a:cs typeface="Arial" panose="020B0604020202020204" pitchFamily="34" charset="0"/>
              </a:rPr>
              <a:t>WHY YOU SHOULD JOIN</a:t>
            </a:r>
          </a:p>
        </p:txBody>
      </p:sp>
      <p:sp>
        <p:nvSpPr>
          <p:cNvPr id="3" name="Content Placeholder 2">
            <a:extLst>
              <a:ext uri="{FF2B5EF4-FFF2-40B4-BE49-F238E27FC236}">
                <a16:creationId xmlns:a16="http://schemas.microsoft.com/office/drawing/2014/main" id="{E46D76E3-81E6-53DE-102F-D9275CA65DDA}"/>
              </a:ext>
            </a:extLst>
          </p:cNvPr>
          <p:cNvSpPr>
            <a:spLocks noGrp="1"/>
          </p:cNvSpPr>
          <p:nvPr>
            <p:ph idx="1"/>
          </p:nvPr>
        </p:nvSpPr>
        <p:spPr>
          <a:xfrm>
            <a:off x="6503158" y="649480"/>
            <a:ext cx="4862447" cy="5546047"/>
          </a:xfrm>
        </p:spPr>
        <p:txBody>
          <a:bodyPr anchor="ctr">
            <a:normAutofit/>
          </a:bodyPr>
          <a:lstStyle/>
          <a:p>
            <a:pPr>
              <a:buBlip>
                <a:blip r:embed="rId2"/>
              </a:buBlip>
            </a:pPr>
            <a:r>
              <a:rPr lang="en-US" sz="2000" dirty="0"/>
              <a:t> Full time lobbyists advocating for you</a:t>
            </a:r>
          </a:p>
          <a:p>
            <a:pPr>
              <a:buBlip>
                <a:blip r:embed="rId2"/>
              </a:buBlip>
            </a:pPr>
            <a:r>
              <a:rPr lang="en-US" sz="2000" dirty="0"/>
              <a:t>Low-cost insurance programs</a:t>
            </a:r>
          </a:p>
          <a:p>
            <a:pPr>
              <a:buBlip>
                <a:blip r:embed="rId2"/>
              </a:buBlip>
            </a:pPr>
            <a:r>
              <a:rPr lang="en-US" sz="2000" dirty="0"/>
              <a:t>Member Discount program</a:t>
            </a:r>
          </a:p>
          <a:p>
            <a:pPr>
              <a:buBlip>
                <a:blip r:embed="rId2"/>
              </a:buBlip>
            </a:pPr>
            <a:r>
              <a:rPr lang="en-US" sz="2000" dirty="0"/>
              <a:t>College Scholarships</a:t>
            </a:r>
          </a:p>
          <a:p>
            <a:pPr>
              <a:buBlip>
                <a:blip r:embed="rId2"/>
              </a:buBlip>
            </a:pPr>
            <a:r>
              <a:rPr lang="en-US" sz="2000" dirty="0"/>
              <a:t>Publications and Alerts</a:t>
            </a:r>
          </a:p>
          <a:p>
            <a:pPr>
              <a:buBlip>
                <a:blip r:embed="rId2"/>
              </a:buBlip>
            </a:pPr>
            <a:r>
              <a:rPr lang="en-US" sz="2000" dirty="0"/>
              <a:t>EMPAC</a:t>
            </a:r>
          </a:p>
          <a:p>
            <a:pPr>
              <a:buBlip>
                <a:blip r:embed="rId2"/>
              </a:buBlip>
            </a:pPr>
            <a:r>
              <a:rPr lang="en-US" sz="2000" dirty="0"/>
              <a:t>$1,000 Accident Policy when you join</a:t>
            </a:r>
          </a:p>
        </p:txBody>
      </p:sp>
      <p:pic>
        <p:nvPicPr>
          <p:cNvPr id="5" name="Picture 4" descr="A blue and white logo&#10;&#10;Description automatically generated">
            <a:extLst>
              <a:ext uri="{FF2B5EF4-FFF2-40B4-BE49-F238E27FC236}">
                <a16:creationId xmlns:a16="http://schemas.microsoft.com/office/drawing/2014/main" id="{5A47D50E-BE8A-EEA1-1469-B6DB17135451}"/>
              </a:ext>
            </a:extLst>
          </p:cNvPr>
          <p:cNvPicPr>
            <a:picLocks noChangeAspect="1"/>
          </p:cNvPicPr>
          <p:nvPr/>
        </p:nvPicPr>
        <p:blipFill>
          <a:blip r:embed="rId2"/>
          <a:stretch>
            <a:fillRect/>
          </a:stretch>
        </p:blipFill>
        <p:spPr>
          <a:xfrm>
            <a:off x="10276560" y="5868806"/>
            <a:ext cx="1767017" cy="815224"/>
          </a:xfrm>
          <a:prstGeom prst="rect">
            <a:avLst/>
          </a:prstGeom>
        </p:spPr>
      </p:pic>
    </p:spTree>
    <p:extLst>
      <p:ext uri="{BB962C8B-B14F-4D97-AF65-F5344CB8AC3E}">
        <p14:creationId xmlns:p14="http://schemas.microsoft.com/office/powerpoint/2010/main" val="401620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BD579-15A3-68E1-138B-BBF518C7CD61}"/>
              </a:ext>
            </a:extLst>
          </p:cNvPr>
          <p:cNvSpPr>
            <a:spLocks noGrp="1"/>
          </p:cNvSpPr>
          <p:nvPr>
            <p:ph type="title"/>
          </p:nvPr>
        </p:nvSpPr>
        <p:spPr>
          <a:xfrm>
            <a:off x="1136397" y="-433765"/>
            <a:ext cx="9688296" cy="1642969"/>
          </a:xfrm>
        </p:spPr>
        <p:txBody>
          <a:bodyPr anchor="b">
            <a:normAutofit/>
          </a:bodyPr>
          <a:lstStyle/>
          <a:p>
            <a:r>
              <a:rPr lang="en-US" sz="4000" u="sng" dirty="0">
                <a:latin typeface="Arial" panose="020B0604020202020204" pitchFamily="34" charset="0"/>
                <a:cs typeface="Arial" panose="020B0604020202020204" pitchFamily="34" charset="0"/>
              </a:rPr>
              <a:t>Benefits of SEANC</a:t>
            </a:r>
          </a:p>
        </p:txBody>
      </p:sp>
      <p:sp>
        <p:nvSpPr>
          <p:cNvPr id="3" name="Content Placeholder 2">
            <a:extLst>
              <a:ext uri="{FF2B5EF4-FFF2-40B4-BE49-F238E27FC236}">
                <a16:creationId xmlns:a16="http://schemas.microsoft.com/office/drawing/2014/main" id="{FD0003AC-0706-1F7F-678A-7E9A6EE26A84}"/>
              </a:ext>
            </a:extLst>
          </p:cNvPr>
          <p:cNvSpPr>
            <a:spLocks noGrp="1"/>
          </p:cNvSpPr>
          <p:nvPr>
            <p:ph idx="1"/>
          </p:nvPr>
        </p:nvSpPr>
        <p:spPr>
          <a:xfrm>
            <a:off x="1136397" y="1567814"/>
            <a:ext cx="9688296" cy="3454358"/>
          </a:xfrm>
        </p:spPr>
        <p:txBody>
          <a:bodyPr anchor="t">
            <a:noAutofit/>
          </a:bodyPr>
          <a:lstStyle/>
          <a:p>
            <a:pPr>
              <a:buBlip>
                <a:blip r:embed="rId2"/>
              </a:buBlip>
            </a:pPr>
            <a:r>
              <a:rPr lang="en-US" sz="3200" dirty="0"/>
              <a:t>Year-round enrollment – 24/7, 365 days a year!</a:t>
            </a:r>
          </a:p>
          <a:p>
            <a:pPr>
              <a:buBlip>
                <a:blip r:embed="rId2"/>
              </a:buBlip>
            </a:pPr>
            <a:r>
              <a:rPr lang="en-US" sz="3200" dirty="0"/>
              <a:t>You choose how to apply; online, over the phone, mail or fax your application to SEANC</a:t>
            </a:r>
          </a:p>
          <a:p>
            <a:pPr>
              <a:buBlip>
                <a:blip r:embed="rId2"/>
              </a:buBlip>
            </a:pPr>
            <a:r>
              <a:rPr lang="en-US" sz="3200" dirty="0"/>
              <a:t>You keep your insurance coverage when you retire</a:t>
            </a:r>
          </a:p>
          <a:p>
            <a:pPr>
              <a:buBlip>
                <a:blip r:embed="rId2"/>
              </a:buBlip>
            </a:pPr>
            <a:r>
              <a:rPr lang="en-US" sz="3200" dirty="0"/>
              <a:t>SEANC supports your family dependents, including Domestic Partner, Spouse, and children up to age 25</a:t>
            </a:r>
          </a:p>
          <a:p>
            <a:pPr>
              <a:buBlip>
                <a:blip r:embed="rId2"/>
              </a:buBlip>
            </a:pPr>
            <a:r>
              <a:rPr lang="en-US" sz="3200" dirty="0"/>
              <a:t>No Waiting Periods once your plan is in force. </a:t>
            </a:r>
          </a:p>
          <a:p>
            <a:pPr>
              <a:buBlip>
                <a:blip r:embed="rId2"/>
              </a:buBlip>
            </a:pPr>
            <a:r>
              <a:rPr lang="en-US" sz="3200" dirty="0"/>
              <a:t>Life insurance without medical questions</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white logo&#10;&#10;Description automatically generated">
            <a:extLst>
              <a:ext uri="{FF2B5EF4-FFF2-40B4-BE49-F238E27FC236}">
                <a16:creationId xmlns:a16="http://schemas.microsoft.com/office/drawing/2014/main" id="{6B800F3F-4221-A484-050E-0441F98A7DAA}"/>
              </a:ext>
            </a:extLst>
          </p:cNvPr>
          <p:cNvPicPr>
            <a:picLocks noChangeAspect="1"/>
          </p:cNvPicPr>
          <p:nvPr/>
        </p:nvPicPr>
        <p:blipFill>
          <a:blip r:embed="rId2"/>
          <a:stretch>
            <a:fillRect/>
          </a:stretch>
        </p:blipFill>
        <p:spPr>
          <a:xfrm>
            <a:off x="10295349" y="5455937"/>
            <a:ext cx="1767017" cy="815224"/>
          </a:xfrm>
          <a:prstGeom prst="rect">
            <a:avLst/>
          </a:prstGeom>
        </p:spPr>
      </p:pic>
    </p:spTree>
    <p:extLst>
      <p:ext uri="{BB962C8B-B14F-4D97-AF65-F5344CB8AC3E}">
        <p14:creationId xmlns:p14="http://schemas.microsoft.com/office/powerpoint/2010/main" val="767257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3D0B74-213B-E674-5DF2-B7E7220BE531}"/>
              </a:ext>
            </a:extLst>
          </p:cNvPr>
          <p:cNvSpPr>
            <a:spLocks noGrp="1"/>
          </p:cNvSpPr>
          <p:nvPr>
            <p:ph type="title"/>
          </p:nvPr>
        </p:nvSpPr>
        <p:spPr>
          <a:xfrm>
            <a:off x="1371597" y="348865"/>
            <a:ext cx="10044023" cy="877729"/>
          </a:xfrm>
        </p:spPr>
        <p:txBody>
          <a:bodyPr anchor="ctr">
            <a:normAutofit/>
          </a:bodyPr>
          <a:lstStyle/>
          <a:p>
            <a:r>
              <a:rPr lang="en-US" sz="4000" b="1">
                <a:solidFill>
                  <a:srgbClr val="FFFFFF"/>
                </a:solidFill>
                <a:latin typeface="Arial" panose="020B0604020202020204" pitchFamily="34" charset="0"/>
                <a:cs typeface="Arial" panose="020B0604020202020204" pitchFamily="34" charset="0"/>
              </a:rPr>
              <a:t>VIEW SEANC INSURANCE PROGRAMS</a:t>
            </a:r>
          </a:p>
        </p:txBody>
      </p:sp>
      <p:pic>
        <p:nvPicPr>
          <p:cNvPr id="5" name="Picture 4" descr="A blue sign with a white exclamation mark&#10;&#10;Description automatically generated">
            <a:extLst>
              <a:ext uri="{FF2B5EF4-FFF2-40B4-BE49-F238E27FC236}">
                <a16:creationId xmlns:a16="http://schemas.microsoft.com/office/drawing/2014/main" id="{262E6718-6830-470D-8463-21DB782B3C1F}"/>
              </a:ext>
            </a:extLst>
          </p:cNvPr>
          <p:cNvPicPr>
            <a:picLocks noChangeAspect="1"/>
          </p:cNvPicPr>
          <p:nvPr/>
        </p:nvPicPr>
        <p:blipFill>
          <a:blip r:embed="rId2"/>
          <a:stretch>
            <a:fillRect/>
          </a:stretch>
        </p:blipFill>
        <p:spPr>
          <a:xfrm>
            <a:off x="1297043" y="2112579"/>
            <a:ext cx="1547641" cy="1547641"/>
          </a:xfrm>
          <a:prstGeom prst="rect">
            <a:avLst/>
          </a:prstGeom>
        </p:spPr>
      </p:pic>
      <p:pic>
        <p:nvPicPr>
          <p:cNvPr id="7" name="Picture 6" descr="A blue sign with a white car&#10;&#10;Description automatically generated">
            <a:extLst>
              <a:ext uri="{FF2B5EF4-FFF2-40B4-BE49-F238E27FC236}">
                <a16:creationId xmlns:a16="http://schemas.microsoft.com/office/drawing/2014/main" id="{BC87F52E-AFA6-D39F-82D7-DEA7083B84AB}"/>
              </a:ext>
            </a:extLst>
          </p:cNvPr>
          <p:cNvPicPr>
            <a:picLocks noChangeAspect="1"/>
          </p:cNvPicPr>
          <p:nvPr/>
        </p:nvPicPr>
        <p:blipFill>
          <a:blip r:embed="rId3"/>
          <a:stretch>
            <a:fillRect/>
          </a:stretch>
        </p:blipFill>
        <p:spPr>
          <a:xfrm>
            <a:off x="3183438" y="2127058"/>
            <a:ext cx="1547641" cy="1547641"/>
          </a:xfrm>
          <a:prstGeom prst="rect">
            <a:avLst/>
          </a:prstGeom>
        </p:spPr>
      </p:pic>
      <p:pic>
        <p:nvPicPr>
          <p:cNvPr id="9" name="Picture 8" descr="A blue sign with a white outline of a tooth&#10;&#10;Description automatically generated">
            <a:extLst>
              <a:ext uri="{FF2B5EF4-FFF2-40B4-BE49-F238E27FC236}">
                <a16:creationId xmlns:a16="http://schemas.microsoft.com/office/drawing/2014/main" id="{B752B17B-72D4-582A-B217-957B81A47FD3}"/>
              </a:ext>
            </a:extLst>
          </p:cNvPr>
          <p:cNvPicPr>
            <a:picLocks noChangeAspect="1"/>
          </p:cNvPicPr>
          <p:nvPr/>
        </p:nvPicPr>
        <p:blipFill>
          <a:blip r:embed="rId4"/>
          <a:stretch>
            <a:fillRect/>
          </a:stretch>
        </p:blipFill>
        <p:spPr>
          <a:xfrm>
            <a:off x="5129546" y="2137905"/>
            <a:ext cx="1525949" cy="1525949"/>
          </a:xfrm>
          <a:prstGeom prst="rect">
            <a:avLst/>
          </a:prstGeom>
        </p:spPr>
      </p:pic>
      <p:pic>
        <p:nvPicPr>
          <p:cNvPr id="11" name="Picture 10" descr="A blue sign with white outline of glasses&#10;&#10;Description automatically generated">
            <a:extLst>
              <a:ext uri="{FF2B5EF4-FFF2-40B4-BE49-F238E27FC236}">
                <a16:creationId xmlns:a16="http://schemas.microsoft.com/office/drawing/2014/main" id="{074A85FC-1F93-5717-094E-F15900B781B2}"/>
              </a:ext>
            </a:extLst>
          </p:cNvPr>
          <p:cNvPicPr>
            <a:picLocks noChangeAspect="1"/>
          </p:cNvPicPr>
          <p:nvPr/>
        </p:nvPicPr>
        <p:blipFill>
          <a:blip r:embed="rId5"/>
          <a:stretch>
            <a:fillRect/>
          </a:stretch>
        </p:blipFill>
        <p:spPr>
          <a:xfrm>
            <a:off x="7124250" y="2112579"/>
            <a:ext cx="1525949" cy="1525949"/>
          </a:xfrm>
          <a:prstGeom prst="rect">
            <a:avLst/>
          </a:prstGeom>
        </p:spPr>
      </p:pic>
      <p:pic>
        <p:nvPicPr>
          <p:cNvPr id="13" name="Picture 12" descr="A blue sign with a white cross in the middle&#10;&#10;Description automatically generated">
            <a:extLst>
              <a:ext uri="{FF2B5EF4-FFF2-40B4-BE49-F238E27FC236}">
                <a16:creationId xmlns:a16="http://schemas.microsoft.com/office/drawing/2014/main" id="{E64826DD-7F7F-A80B-B3CF-0A2DE67774A9}"/>
              </a:ext>
            </a:extLst>
          </p:cNvPr>
          <p:cNvPicPr>
            <a:picLocks noChangeAspect="1"/>
          </p:cNvPicPr>
          <p:nvPr/>
        </p:nvPicPr>
        <p:blipFill>
          <a:blip r:embed="rId6"/>
          <a:stretch>
            <a:fillRect/>
          </a:stretch>
        </p:blipFill>
        <p:spPr>
          <a:xfrm>
            <a:off x="9010646" y="2137905"/>
            <a:ext cx="1525948" cy="1525948"/>
          </a:xfrm>
          <a:prstGeom prst="rect">
            <a:avLst/>
          </a:prstGeom>
        </p:spPr>
      </p:pic>
      <p:pic>
        <p:nvPicPr>
          <p:cNvPr id="15" name="Picture 14" descr="A blue sign with a white house on it&#10;&#10;Description automatically generated">
            <a:extLst>
              <a:ext uri="{FF2B5EF4-FFF2-40B4-BE49-F238E27FC236}">
                <a16:creationId xmlns:a16="http://schemas.microsoft.com/office/drawing/2014/main" id="{7207775A-CBAA-3AE9-C271-2B508DEFDC3C}"/>
              </a:ext>
            </a:extLst>
          </p:cNvPr>
          <p:cNvPicPr>
            <a:picLocks noChangeAspect="1"/>
          </p:cNvPicPr>
          <p:nvPr/>
        </p:nvPicPr>
        <p:blipFill>
          <a:blip r:embed="rId7"/>
          <a:stretch>
            <a:fillRect/>
          </a:stretch>
        </p:blipFill>
        <p:spPr>
          <a:xfrm>
            <a:off x="2229126" y="3836209"/>
            <a:ext cx="1499239" cy="1499239"/>
          </a:xfrm>
          <a:prstGeom prst="rect">
            <a:avLst/>
          </a:prstGeom>
        </p:spPr>
      </p:pic>
      <p:pic>
        <p:nvPicPr>
          <p:cNvPr id="17" name="Picture 16" descr="A blue sign with white scales&#10;&#10;Description automatically generated">
            <a:extLst>
              <a:ext uri="{FF2B5EF4-FFF2-40B4-BE49-F238E27FC236}">
                <a16:creationId xmlns:a16="http://schemas.microsoft.com/office/drawing/2014/main" id="{FDDF59DD-67BC-DC34-C8D9-F81B1F89C4E3}"/>
              </a:ext>
            </a:extLst>
          </p:cNvPr>
          <p:cNvPicPr>
            <a:picLocks noChangeAspect="1"/>
          </p:cNvPicPr>
          <p:nvPr/>
        </p:nvPicPr>
        <p:blipFill>
          <a:blip r:embed="rId8"/>
          <a:stretch>
            <a:fillRect/>
          </a:stretch>
        </p:blipFill>
        <p:spPr>
          <a:xfrm>
            <a:off x="4157856" y="3836210"/>
            <a:ext cx="1499238" cy="1499238"/>
          </a:xfrm>
          <a:prstGeom prst="rect">
            <a:avLst/>
          </a:prstGeom>
        </p:spPr>
      </p:pic>
      <p:pic>
        <p:nvPicPr>
          <p:cNvPr id="19" name="Picture 18" descr="A blue sign with a heart and a pulse line&#10;&#10;Description automatically generated">
            <a:extLst>
              <a:ext uri="{FF2B5EF4-FFF2-40B4-BE49-F238E27FC236}">
                <a16:creationId xmlns:a16="http://schemas.microsoft.com/office/drawing/2014/main" id="{330A3248-8FEC-8FED-F734-8BF40E1FE055}"/>
              </a:ext>
            </a:extLst>
          </p:cNvPr>
          <p:cNvPicPr>
            <a:picLocks noChangeAspect="1"/>
          </p:cNvPicPr>
          <p:nvPr/>
        </p:nvPicPr>
        <p:blipFill>
          <a:blip r:embed="rId9"/>
          <a:stretch>
            <a:fillRect/>
          </a:stretch>
        </p:blipFill>
        <p:spPr>
          <a:xfrm>
            <a:off x="6086585" y="3836210"/>
            <a:ext cx="1499238" cy="1499238"/>
          </a:xfrm>
          <a:prstGeom prst="rect">
            <a:avLst/>
          </a:prstGeom>
        </p:spPr>
      </p:pic>
      <p:pic>
        <p:nvPicPr>
          <p:cNvPr id="21" name="Picture 20" descr="A blue square with white paw print&#10;&#10;Description automatically generated">
            <a:extLst>
              <a:ext uri="{FF2B5EF4-FFF2-40B4-BE49-F238E27FC236}">
                <a16:creationId xmlns:a16="http://schemas.microsoft.com/office/drawing/2014/main" id="{05671148-BB19-927A-D531-EA423085599C}"/>
              </a:ext>
            </a:extLst>
          </p:cNvPr>
          <p:cNvPicPr>
            <a:picLocks noChangeAspect="1"/>
          </p:cNvPicPr>
          <p:nvPr/>
        </p:nvPicPr>
        <p:blipFill>
          <a:blip r:embed="rId10"/>
          <a:stretch>
            <a:fillRect/>
          </a:stretch>
        </p:blipFill>
        <p:spPr>
          <a:xfrm>
            <a:off x="8015315" y="3836209"/>
            <a:ext cx="1499237" cy="1499237"/>
          </a:xfrm>
          <a:prstGeom prst="rect">
            <a:avLst/>
          </a:prstGeom>
        </p:spPr>
      </p:pic>
      <p:sp>
        <p:nvSpPr>
          <p:cNvPr id="22" name="TextBox 21">
            <a:extLst>
              <a:ext uri="{FF2B5EF4-FFF2-40B4-BE49-F238E27FC236}">
                <a16:creationId xmlns:a16="http://schemas.microsoft.com/office/drawing/2014/main" id="{AE2CB2A3-0A4D-872A-57DC-15B28577305C}"/>
              </a:ext>
            </a:extLst>
          </p:cNvPr>
          <p:cNvSpPr txBox="1"/>
          <p:nvPr/>
        </p:nvSpPr>
        <p:spPr>
          <a:xfrm>
            <a:off x="2518309" y="5730810"/>
            <a:ext cx="7023954" cy="496161"/>
          </a:xfrm>
          <a:prstGeom prst="rect">
            <a:avLst/>
          </a:prstGeom>
          <a:noFill/>
        </p:spPr>
        <p:txBody>
          <a:bodyPr wrap="square" rtlCol="0">
            <a:spAutoFit/>
          </a:bodyPr>
          <a:lstStyle/>
          <a:p>
            <a:pPr algn="ctr" defTabSz="374904">
              <a:spcAft>
                <a:spcPts val="600"/>
              </a:spcAft>
            </a:pPr>
            <a:r>
              <a:rPr lang="en-US" sz="2624" kern="1200">
                <a:solidFill>
                  <a:schemeClr val="tx1"/>
                </a:solidFill>
                <a:latin typeface="Arial" panose="020B0604020202020204" pitchFamily="34" charset="0"/>
                <a:ea typeface="+mn-ea"/>
                <a:cs typeface="Arial" panose="020B0604020202020204" pitchFamily="34" charset="0"/>
              </a:rPr>
              <a:t>Visit </a:t>
            </a:r>
            <a:r>
              <a:rPr lang="en-US" sz="2624" kern="1200" err="1">
                <a:solidFill>
                  <a:schemeClr val="tx1"/>
                </a:solidFill>
                <a:latin typeface="Arial" panose="020B0604020202020204" pitchFamily="34" charset="0"/>
                <a:ea typeface="+mn-ea"/>
                <a:cs typeface="Arial" panose="020B0604020202020204" pitchFamily="34" charset="0"/>
              </a:rPr>
              <a:t>seanc.org</a:t>
            </a:r>
            <a:r>
              <a:rPr lang="en-US" sz="2624" kern="1200">
                <a:solidFill>
                  <a:schemeClr val="tx1"/>
                </a:solidFill>
                <a:latin typeface="Arial" panose="020B0604020202020204" pitchFamily="34" charset="0"/>
                <a:ea typeface="+mn-ea"/>
                <a:cs typeface="Arial" panose="020B0604020202020204" pitchFamily="34" charset="0"/>
              </a:rPr>
              <a:t>/insurance for more information</a:t>
            </a:r>
            <a:endParaRPr lang="en-US" sz="3200">
              <a:latin typeface="Arial" panose="020B0604020202020204" pitchFamily="34" charset="0"/>
              <a:cs typeface="Arial" panose="020B0604020202020204" pitchFamily="34" charset="0"/>
            </a:endParaRPr>
          </a:p>
        </p:txBody>
      </p:sp>
      <p:pic>
        <p:nvPicPr>
          <p:cNvPr id="23" name="Picture 22" descr="A blue and white logo&#10;&#10;Description automatically generated">
            <a:extLst>
              <a:ext uri="{FF2B5EF4-FFF2-40B4-BE49-F238E27FC236}">
                <a16:creationId xmlns:a16="http://schemas.microsoft.com/office/drawing/2014/main" id="{4BC03B11-D81D-2581-EC25-5320A1A4A651}"/>
              </a:ext>
            </a:extLst>
          </p:cNvPr>
          <p:cNvPicPr>
            <a:picLocks noChangeAspect="1"/>
          </p:cNvPicPr>
          <p:nvPr/>
        </p:nvPicPr>
        <p:blipFill>
          <a:blip r:embed="rId11"/>
          <a:stretch>
            <a:fillRect/>
          </a:stretch>
        </p:blipFill>
        <p:spPr>
          <a:xfrm>
            <a:off x="10669314" y="6062750"/>
            <a:ext cx="1245403" cy="574574"/>
          </a:xfrm>
          <a:prstGeom prst="rect">
            <a:avLst/>
          </a:prstGeom>
        </p:spPr>
      </p:pic>
    </p:spTree>
    <p:extLst>
      <p:ext uri="{BB962C8B-B14F-4D97-AF65-F5344CB8AC3E}">
        <p14:creationId xmlns:p14="http://schemas.microsoft.com/office/powerpoint/2010/main" val="319466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1D22F0-CDCB-ACB3-FBEF-11369619E01D}"/>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latin typeface="Arial" panose="020B0604020202020204" pitchFamily="34" charset="0"/>
                <a:cs typeface="Arial" panose="020B0604020202020204" pitchFamily="34" charset="0"/>
              </a:rPr>
              <a:t>Discounts to Theme Parks</a:t>
            </a:r>
          </a:p>
        </p:txBody>
      </p:sp>
      <p:pic>
        <p:nvPicPr>
          <p:cNvPr id="5" name="Picture 4" descr="A group of logos on a black background&#10;&#10;Description automatically generated">
            <a:extLst>
              <a:ext uri="{FF2B5EF4-FFF2-40B4-BE49-F238E27FC236}">
                <a16:creationId xmlns:a16="http://schemas.microsoft.com/office/drawing/2014/main" id="{5299DAD2-BCB7-AE2B-87A4-EE6701BAE96F}"/>
              </a:ext>
            </a:extLst>
          </p:cNvPr>
          <p:cNvPicPr>
            <a:picLocks noChangeAspect="1"/>
          </p:cNvPicPr>
          <p:nvPr/>
        </p:nvPicPr>
        <p:blipFill>
          <a:blip r:embed="rId3"/>
          <a:stretch>
            <a:fillRect/>
          </a:stretch>
        </p:blipFill>
        <p:spPr>
          <a:xfrm>
            <a:off x="2516700" y="2200385"/>
            <a:ext cx="2132949" cy="2132949"/>
          </a:xfrm>
          <a:prstGeom prst="rect">
            <a:avLst/>
          </a:prstGeom>
        </p:spPr>
      </p:pic>
      <p:pic>
        <p:nvPicPr>
          <p:cNvPr id="7" name="Picture 6" descr="A black background with colorful text&#10;&#10;Description automatically generated">
            <a:extLst>
              <a:ext uri="{FF2B5EF4-FFF2-40B4-BE49-F238E27FC236}">
                <a16:creationId xmlns:a16="http://schemas.microsoft.com/office/drawing/2014/main" id="{26FB8C9C-3CA8-9FF8-B01F-7C83AD87B617}"/>
              </a:ext>
            </a:extLst>
          </p:cNvPr>
          <p:cNvPicPr>
            <a:picLocks noChangeAspect="1"/>
          </p:cNvPicPr>
          <p:nvPr/>
        </p:nvPicPr>
        <p:blipFill>
          <a:blip r:embed="rId4"/>
          <a:srcRect b="49229"/>
          <a:stretch/>
        </p:blipFill>
        <p:spPr>
          <a:xfrm>
            <a:off x="7534206" y="2261234"/>
            <a:ext cx="2032457" cy="1031892"/>
          </a:xfrm>
          <a:prstGeom prst="rect">
            <a:avLst/>
          </a:prstGeom>
        </p:spPr>
      </p:pic>
      <p:pic>
        <p:nvPicPr>
          <p:cNvPr id="9" name="Picture 8" descr="A blue and orange logo&#10;&#10;Description automatically generated">
            <a:extLst>
              <a:ext uri="{FF2B5EF4-FFF2-40B4-BE49-F238E27FC236}">
                <a16:creationId xmlns:a16="http://schemas.microsoft.com/office/drawing/2014/main" id="{910B3E1F-E499-7BD9-ABE8-2AE4CD927949}"/>
              </a:ext>
            </a:extLst>
          </p:cNvPr>
          <p:cNvPicPr>
            <a:picLocks noChangeAspect="1"/>
          </p:cNvPicPr>
          <p:nvPr/>
        </p:nvPicPr>
        <p:blipFill>
          <a:blip r:embed="rId5"/>
          <a:srcRect t="42933"/>
          <a:stretch/>
        </p:blipFill>
        <p:spPr>
          <a:xfrm>
            <a:off x="7401633" y="3561147"/>
            <a:ext cx="2297601" cy="1311170"/>
          </a:xfrm>
          <a:prstGeom prst="rect">
            <a:avLst/>
          </a:prstGeom>
        </p:spPr>
      </p:pic>
      <p:pic>
        <p:nvPicPr>
          <p:cNvPr id="11" name="Picture 10" descr="A purple sign with yellow text and palm trees&#10;&#10;Description automatically generated">
            <a:extLst>
              <a:ext uri="{FF2B5EF4-FFF2-40B4-BE49-F238E27FC236}">
                <a16:creationId xmlns:a16="http://schemas.microsoft.com/office/drawing/2014/main" id="{BD90B726-CF0C-7230-2EAD-34EE58DDA017}"/>
              </a:ext>
            </a:extLst>
          </p:cNvPr>
          <p:cNvPicPr>
            <a:picLocks noChangeAspect="1"/>
          </p:cNvPicPr>
          <p:nvPr/>
        </p:nvPicPr>
        <p:blipFill rotWithShape="1">
          <a:blip r:embed="rId6"/>
          <a:srcRect b="30589"/>
          <a:stretch/>
        </p:blipFill>
        <p:spPr>
          <a:xfrm>
            <a:off x="5144905" y="2112579"/>
            <a:ext cx="2054944" cy="1426342"/>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B58AF3BF-E066-2AD2-E2D5-BC3AF214F58D}"/>
              </a:ext>
            </a:extLst>
          </p:cNvPr>
          <p:cNvPicPr>
            <a:picLocks noChangeAspect="1"/>
          </p:cNvPicPr>
          <p:nvPr/>
        </p:nvPicPr>
        <p:blipFill>
          <a:blip r:embed="rId7">
            <a:extLst>
              <a:ext uri="{BEBA8EAE-BF5A-486C-A8C5-ECC9F3942E4B}">
                <a14:imgProps xmlns:a14="http://schemas.microsoft.com/office/drawing/2010/main">
                  <a14:imgLayer r:embed="rId8">
                    <a14:imgEffect>
                      <a14:artisticPhotocopy/>
                    </a14:imgEffect>
                  </a14:imgLayer>
                </a14:imgProps>
              </a:ext>
            </a:extLst>
          </a:blip>
          <a:stretch>
            <a:fillRect/>
          </a:stretch>
        </p:blipFill>
        <p:spPr>
          <a:xfrm>
            <a:off x="2563458" y="4120800"/>
            <a:ext cx="2039433" cy="2039433"/>
          </a:xfrm>
          <a:prstGeom prst="rect">
            <a:avLst/>
          </a:prstGeom>
        </p:spPr>
      </p:pic>
      <p:pic>
        <p:nvPicPr>
          <p:cNvPr id="15" name="Picture 14" descr="A logo on a black background&#10;&#10;Description automatically generated">
            <a:extLst>
              <a:ext uri="{FF2B5EF4-FFF2-40B4-BE49-F238E27FC236}">
                <a16:creationId xmlns:a16="http://schemas.microsoft.com/office/drawing/2014/main" id="{2E667A48-BAFA-C621-ECB6-F72DB61340C2}"/>
              </a:ext>
            </a:extLst>
          </p:cNvPr>
          <p:cNvPicPr>
            <a:picLocks noChangeAspect="1"/>
          </p:cNvPicPr>
          <p:nvPr/>
        </p:nvPicPr>
        <p:blipFill>
          <a:blip r:embed="rId9"/>
          <a:stretch>
            <a:fillRect/>
          </a:stretch>
        </p:blipFill>
        <p:spPr>
          <a:xfrm>
            <a:off x="5292247" y="4572710"/>
            <a:ext cx="1732674" cy="1732674"/>
          </a:xfrm>
          <a:prstGeom prst="rect">
            <a:avLst/>
          </a:prstGeom>
        </p:spPr>
      </p:pic>
      <p:pic>
        <p:nvPicPr>
          <p:cNvPr id="17" name="Picture 16" descr="A blue oval with letters and a black background&#10;&#10;Description automatically generated">
            <a:extLst>
              <a:ext uri="{FF2B5EF4-FFF2-40B4-BE49-F238E27FC236}">
                <a16:creationId xmlns:a16="http://schemas.microsoft.com/office/drawing/2014/main" id="{5DADE1E0-D554-8285-16D2-0E35A78DB59C}"/>
              </a:ext>
            </a:extLst>
          </p:cNvPr>
          <p:cNvPicPr>
            <a:picLocks noChangeAspect="1"/>
          </p:cNvPicPr>
          <p:nvPr/>
        </p:nvPicPr>
        <p:blipFill>
          <a:blip r:embed="rId10"/>
          <a:stretch>
            <a:fillRect/>
          </a:stretch>
        </p:blipFill>
        <p:spPr>
          <a:xfrm>
            <a:off x="5057468" y="3293750"/>
            <a:ext cx="2229817" cy="2229817"/>
          </a:xfrm>
          <a:prstGeom prst="rect">
            <a:avLst/>
          </a:prstGeom>
        </p:spPr>
      </p:pic>
      <p:pic>
        <p:nvPicPr>
          <p:cNvPr id="3" name="Picture 2" descr="A blue and white logo&#10;&#10;Description automatically generated">
            <a:extLst>
              <a:ext uri="{FF2B5EF4-FFF2-40B4-BE49-F238E27FC236}">
                <a16:creationId xmlns:a16="http://schemas.microsoft.com/office/drawing/2014/main" id="{8C9F7EF4-5981-1190-324B-5953AD0DDB65}"/>
              </a:ext>
            </a:extLst>
          </p:cNvPr>
          <p:cNvPicPr>
            <a:picLocks noChangeAspect="1"/>
          </p:cNvPicPr>
          <p:nvPr/>
        </p:nvPicPr>
        <p:blipFill>
          <a:blip r:embed="rId11"/>
          <a:stretch>
            <a:fillRect/>
          </a:stretch>
        </p:blipFill>
        <p:spPr>
          <a:xfrm>
            <a:off x="10276560" y="5868806"/>
            <a:ext cx="1767017" cy="815224"/>
          </a:xfrm>
          <a:prstGeom prst="rect">
            <a:avLst/>
          </a:prstGeom>
        </p:spPr>
      </p:pic>
    </p:spTree>
    <p:extLst>
      <p:ext uri="{BB962C8B-B14F-4D97-AF65-F5344CB8AC3E}">
        <p14:creationId xmlns:p14="http://schemas.microsoft.com/office/powerpoint/2010/main" val="12933428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208</TotalTime>
  <Words>412</Words>
  <Application>Microsoft Office PowerPoint</Application>
  <PresentationFormat>Widescreen</PresentationFormat>
  <Paragraphs>55</Paragraphs>
  <Slides>20</Slides>
  <Notes>6</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Alternate Gothic No3 D</vt:lpstr>
      <vt:lpstr>Arial</vt:lpstr>
      <vt:lpstr>Calibri</vt:lpstr>
      <vt:lpstr>Calibri Light</vt:lpstr>
      <vt:lpstr>Office Theme</vt:lpstr>
      <vt:lpstr>PowerPoint Presentation</vt:lpstr>
      <vt:lpstr>THE MISSION</vt:lpstr>
      <vt:lpstr>SEANC’s CORE VALUES</vt:lpstr>
      <vt:lpstr>WHO WE ARE</vt:lpstr>
      <vt:lpstr>PowerPoint Presentation</vt:lpstr>
      <vt:lpstr>WHY YOU SHOULD JOIN</vt:lpstr>
      <vt:lpstr>Benefits of SEANC</vt:lpstr>
      <vt:lpstr>VIEW SEANC INSURANCE PROGRAMS</vt:lpstr>
      <vt:lpstr>Discounts to Theme Parks</vt:lpstr>
      <vt:lpstr>Scholarships</vt:lpstr>
      <vt:lpstr>Scholarship Categories</vt:lpstr>
      <vt:lpstr>Leadership NC Scholarship </vt:lpstr>
      <vt:lpstr>PowerPoint Presentation</vt:lpstr>
      <vt:lpstr>PUBLICATIONS AND ALERTS</vt:lpstr>
      <vt:lpstr>PowerPoint Presentation</vt:lpstr>
      <vt:lpstr>APPLICATION</vt:lpstr>
      <vt:lpstr>PowerPoint Presentation</vt:lpstr>
      <vt:lpstr>PowerPoint Presentation</vt:lpstr>
      <vt:lpstr>For more information about SEANC and its benefits, visit:  seanc.org/memberguide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Cline</dc:creator>
  <cp:lastModifiedBy>Jonathan Owens</cp:lastModifiedBy>
  <cp:revision>5</cp:revision>
  <dcterms:created xsi:type="dcterms:W3CDTF">2023-10-12T16:48:29Z</dcterms:created>
  <dcterms:modified xsi:type="dcterms:W3CDTF">2026-07-22T15:44:31Z</dcterms:modified>
</cp:coreProperties>
</file>